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47"/>
  </p:notesMasterIdLst>
  <p:handoutMasterIdLst>
    <p:handoutMasterId r:id="rId48"/>
  </p:handoutMasterIdLst>
  <p:sldIdLst>
    <p:sldId id="308" r:id="rId2"/>
    <p:sldId id="371" r:id="rId3"/>
    <p:sldId id="372" r:id="rId4"/>
    <p:sldId id="373" r:id="rId5"/>
    <p:sldId id="385" r:id="rId6"/>
    <p:sldId id="386" r:id="rId7"/>
    <p:sldId id="387" r:id="rId8"/>
    <p:sldId id="310" r:id="rId9"/>
    <p:sldId id="357" r:id="rId10"/>
    <p:sldId id="388" r:id="rId11"/>
    <p:sldId id="389" r:id="rId12"/>
    <p:sldId id="390" r:id="rId13"/>
    <p:sldId id="391" r:id="rId14"/>
    <p:sldId id="392" r:id="rId15"/>
    <p:sldId id="394" r:id="rId16"/>
    <p:sldId id="395" r:id="rId17"/>
    <p:sldId id="396" r:id="rId18"/>
    <p:sldId id="397" r:id="rId19"/>
    <p:sldId id="393" r:id="rId20"/>
    <p:sldId id="398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8" r:id="rId29"/>
    <p:sldId id="407" r:id="rId30"/>
    <p:sldId id="399" r:id="rId31"/>
    <p:sldId id="409" r:id="rId32"/>
    <p:sldId id="410" r:id="rId33"/>
    <p:sldId id="411" r:id="rId34"/>
    <p:sldId id="412" r:id="rId35"/>
    <p:sldId id="413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350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4"/>
    <a:srgbClr val="37434D"/>
    <a:srgbClr val="9EA1A5"/>
    <a:srgbClr val="9B9EA0"/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8" autoAdjust="0"/>
    <p:restoredTop sz="95494" autoAdjust="0"/>
  </p:normalViewPr>
  <p:slideViewPr>
    <p:cSldViewPr snapToGrid="0" snapToObjects="1">
      <p:cViewPr varScale="1">
        <p:scale>
          <a:sx n="67" d="100"/>
          <a:sy n="67" d="100"/>
        </p:scale>
        <p:origin x="568" y="44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7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11/8/2021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2281743"/>
            <a:ext cx="10918220" cy="5539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airness in Unsupervised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1007" y="4190789"/>
            <a:ext cx="472191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14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Hongfu Liu </a:t>
            </a:r>
          </a:p>
          <a:p>
            <a:pPr>
              <a:spcBef>
                <a:spcPts val="114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hongfuliu@brandeis.edu</a:t>
            </a:r>
          </a:p>
        </p:txBody>
      </p:sp>
      <p:pic>
        <p:nvPicPr>
          <p:cNvPr id="7" name="Picture 16" descr="Image result for brandeis logo">
            <a:extLst>
              <a:ext uri="{FF2B5EF4-FFF2-40B4-BE49-F238E27FC236}">
                <a16:creationId xmlns:a16="http://schemas.microsoft.com/office/drawing/2014/main" id="{F8CCBA9A-806F-4E29-AE0B-DE27EBDD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2" y="21228"/>
            <a:ext cx="3774948" cy="7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FF6-E396-4D20-B944-60507D51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6D8AA-0F03-417B-B7C3-2113C652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Fairness notation: Group fairness</a:t>
            </a:r>
          </a:p>
          <a:p>
            <a:endParaRPr lang="en-US" dirty="0"/>
          </a:p>
          <a:p>
            <a:r>
              <a:rPr lang="en-US" dirty="0">
                <a:solidFill>
                  <a:srgbClr val="00A4E4"/>
                </a:solidFill>
              </a:rPr>
              <a:t>Fair clustering </a:t>
            </a:r>
            <a:r>
              <a:rPr lang="en-US" dirty="0"/>
              <a:t>aims to hide sensitive attributes during data partition by </a:t>
            </a:r>
            <a:r>
              <a:rPr lang="en-US" i="1" dirty="0">
                <a:solidFill>
                  <a:srgbClr val="00A4E4"/>
                </a:solidFill>
              </a:rPr>
              <a:t>balancing</a:t>
            </a:r>
            <a:r>
              <a:rPr lang="en-US" dirty="0"/>
              <a:t> the distribution of protected subgroups in each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875BC-69C9-4A5F-886B-01B8DE9E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C8AA816-2865-4D79-90F4-9C75A89E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49"/>
          <a:stretch/>
        </p:blipFill>
        <p:spPr>
          <a:xfrm>
            <a:off x="4049160" y="2771750"/>
            <a:ext cx="4090504" cy="23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C0FA-A76F-4EA0-9D97-8D4AACB4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Challenge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25BD-7EE1-42DB-99DE-142F3273E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fair clustering methods are usually formulated as the classical </a:t>
            </a:r>
            <a:r>
              <a:rPr lang="en-US" b="1" dirty="0">
                <a:solidFill>
                  <a:srgbClr val="00A4E4"/>
                </a:solidFill>
              </a:rPr>
              <a:t>constrained clustering </a:t>
            </a:r>
            <a:r>
              <a:rPr lang="en-US" dirty="0"/>
              <a:t>problem and solve this problem in the </a:t>
            </a:r>
            <a:r>
              <a:rPr lang="en-US" b="1" dirty="0">
                <a:solidFill>
                  <a:srgbClr val="00A4E4"/>
                </a:solidFill>
              </a:rPr>
              <a:t>original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input space may limit the clustering performance</a:t>
            </a:r>
          </a:p>
          <a:p>
            <a:pPr lvl="1"/>
            <a:r>
              <a:rPr lang="en-US" dirty="0"/>
              <a:t>Low-dimensional dataset</a:t>
            </a:r>
          </a:p>
          <a:p>
            <a:pPr lvl="1"/>
            <a:r>
              <a:rPr lang="en-US" dirty="0"/>
              <a:t>Balance in terms of absolution value or relative value?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0CDA-281F-4710-B985-D2FA243E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7D195F5-87E3-4971-AB8A-DBB6453A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74" y="3317682"/>
            <a:ext cx="6046525" cy="23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D1AD-FE13-4FDC-9131-4078B612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Fair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440A-6812-44B1-B381-DE265DC4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4D8D3-35B8-44C6-B0D5-EFDC1FD6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2F387F3-D75F-448E-A4E4-459A738A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05" y="1396436"/>
            <a:ext cx="7720482" cy="436992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6D64D5-ACEE-4504-941D-B623784E0E3D}"/>
              </a:ext>
            </a:extLst>
          </p:cNvPr>
          <p:cNvCxnSpPr/>
          <p:nvPr/>
        </p:nvCxnSpPr>
        <p:spPr>
          <a:xfrm flipV="1">
            <a:off x="899251" y="3705311"/>
            <a:ext cx="9994790" cy="6361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5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0E5B-AFE8-4CDB-8FB6-3F538032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Fair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C5EE-B7CA-4104-8C69-ECF5800C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 Function</a:t>
            </a:r>
          </a:p>
          <a:p>
            <a:pPr lvl="1"/>
            <a:r>
              <a:rPr lang="en-US" dirty="0"/>
              <a:t>Fairness-Adversarial Loss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Structural Preservation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Clustering Assignment and Regularizer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1D464-CD00-4438-9580-EE3B8F55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EF706-F46F-4B28-A14C-50F91EE4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27" y="1798983"/>
            <a:ext cx="2390197" cy="461266"/>
          </a:xfrm>
          <a:prstGeom prst="rect">
            <a:avLst/>
          </a:prstGeom>
        </p:spPr>
      </p:pic>
      <p:pic>
        <p:nvPicPr>
          <p:cNvPr id="8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9A9E1C3-E9CF-4CC9-B716-61EDE8CC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10" y="2537099"/>
            <a:ext cx="3042914" cy="850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5E8A5-F0A0-4684-B350-1075C520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26" y="3804144"/>
            <a:ext cx="3400425" cy="901628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374DA5E0-CEF9-4E8A-A1E9-43A3B27A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055" y="3770104"/>
            <a:ext cx="3204152" cy="771869"/>
          </a:xfrm>
          <a:prstGeom prst="rect">
            <a:avLst/>
          </a:prstGeom>
        </p:spPr>
      </p:pic>
      <p:pic>
        <p:nvPicPr>
          <p:cNvPr id="14" name="Picture 13" descr="A screenshot of a text message&#10;&#10;Description automatically generated with low confidence">
            <a:extLst>
              <a:ext uri="{FF2B5EF4-FFF2-40B4-BE49-F238E27FC236}">
                <a16:creationId xmlns:a16="http://schemas.microsoft.com/office/drawing/2014/main" id="{13A33A91-FCDD-45CA-8B5A-E1B33FDF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99" y="3998416"/>
            <a:ext cx="3400425" cy="553723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F0185B3F-526B-4835-9923-73AFDE9E9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824" y="5079423"/>
            <a:ext cx="2628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F319-50E7-48B3-A831-DBA3CF5B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C34F-AC77-48AB-AAC4-EC612DB0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3CC2-B49C-47EC-A0A4-D603621B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7321374-A9CF-4217-9F19-3BDF1C94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" y="1607705"/>
            <a:ext cx="112490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0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9148-89BB-4A6C-8AEC-69E2FEF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7632-F64D-4C95-BDBF-49D0E762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valuation Metric</a:t>
            </a:r>
          </a:p>
          <a:p>
            <a:pPr lvl="1"/>
            <a:r>
              <a:rPr lang="en-US" dirty="0"/>
              <a:t>Utility</a:t>
            </a:r>
          </a:p>
          <a:p>
            <a:pPr lvl="2"/>
            <a:r>
              <a:rPr lang="en-US" dirty="0"/>
              <a:t>Accuracy</a:t>
            </a:r>
          </a:p>
          <a:p>
            <a:pPr lvl="2"/>
            <a:r>
              <a:rPr lang="en-US" dirty="0"/>
              <a:t>Normalized Mutual Information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Fairness</a:t>
            </a:r>
          </a:p>
          <a:p>
            <a:pPr lvl="2"/>
            <a:r>
              <a:rPr lang="en-US" dirty="0"/>
              <a:t>Balance</a:t>
            </a:r>
          </a:p>
          <a:p>
            <a:pPr lvl="2"/>
            <a:r>
              <a:rPr lang="en-US" dirty="0"/>
              <a:t>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218-1CA5-409D-9E6F-A2F8C426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0C5AD2F-456B-4993-9599-EAA0EC3D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57" y="1861705"/>
            <a:ext cx="4495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2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9C23-48B2-459E-973F-8AA9FD38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9139-89B8-4807-9332-3DBC8863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F726E-4555-4A6B-BAF8-7FB430CE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F4AD0D3-1304-41E4-829C-1A4A88B0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7" y="1233044"/>
            <a:ext cx="9172719" cy="49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4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C334-A3D2-43D6-ADB9-2ACC2661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5C3AB-A84E-47E4-87BC-0C31763BE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00EC-DE52-4FBD-A8A3-35211ABA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25FB4C8-F0AE-43A9-9CFD-7120D0A1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010082"/>
            <a:ext cx="10972800" cy="221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95829-7F4E-40A6-B935-867E5770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98" y="3540130"/>
            <a:ext cx="9001847" cy="27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3A61-D30E-4198-9808-43378303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E97F-888E-474F-A1B2-8245D52B8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We consider fair clustering in the context of deep representation learning for large-scale and high dimensional visual learning. To the best of our knowledge, </a:t>
            </a:r>
            <a:r>
              <a:rPr lang="en-US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we are the first to address this problem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. Towards the cluster validity and fairness in clustering results, our approach seeks to find feature mappings that are amenable for structure discovery and can simultaneously filter out the sensitive attributes.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We propose a minimax optimization formulation to </a:t>
            </a:r>
            <a:r>
              <a:rPr lang="en-US" b="1" dirty="0">
                <a:solidFill>
                  <a:srgbClr val="00A4E4"/>
                </a:solidFill>
              </a:rPr>
              <a:t>encourage cluster analysis to be independent of sensitive attributes</a:t>
            </a:r>
            <a:r>
              <a:rPr lang="en-US" dirty="0"/>
              <a:t>. Furthermore, we provide a theoretical analysis showing that the fairness constraint in DFC does not cause much utility loss according to cluster validity, which is a desirable property to have.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Extensive experimental results demonstrate the superior performance of the proposed method over several competitors in terms of </a:t>
            </a:r>
            <a:r>
              <a:rPr lang="en-US" b="1" dirty="0">
                <a:solidFill>
                  <a:srgbClr val="00A4E4"/>
                </a:solidFill>
              </a:rPr>
              <a:t>both cluster validity and fairness measurement</a:t>
            </a:r>
            <a:r>
              <a:rPr lang="en-US" dirty="0"/>
              <a:t>. Additionally, we present in-depth explorations, including representation visualization, fairness evaluation, and parameter analysis, to help better understand our fair clustering method.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EE619-ED79-4004-A942-532C58F4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7366-941A-4086-B707-BC3048EF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2754-932E-47A2-89F0-D3E67A7B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Clustering based Fair Outlier Detection </a:t>
            </a:r>
          </a:p>
          <a:p>
            <a:pPr lvl="1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Peizhao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 and Hongfu Liu in KDD-21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FE318-B2D9-490A-B5A5-BDB08E88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5362" name="Picture 2" descr="Signup Form">
            <a:extLst>
              <a:ext uri="{FF2B5EF4-FFF2-40B4-BE49-F238E27FC236}">
                <a16:creationId xmlns:a16="http://schemas.microsoft.com/office/drawing/2014/main" id="{0DA071D2-45CD-4B0C-9450-2A50DB7B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766" y="5338763"/>
            <a:ext cx="2852737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2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0169315" cy="518160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at Department of Computer Science, Brandeis University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in Computer Engineering, Northeastern University (2014-2018)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in Management, Beihang University (2011-2014)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Management,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Bachelor, in Applied Mathematics,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Bachelor, in Law,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>
              <a:buFont typeface="Arial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Asia (6/2017-8/2017)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Research (5/2016-7/2016)</a:t>
            </a:r>
          </a:p>
          <a:p>
            <a:pPr lvl="1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53" y="1743671"/>
            <a:ext cx="3032639" cy="27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4ADE-5584-4CA2-9EC7-11CA256D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D276-DBF7-4C98-8268-60A0DBE2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significant deviations from normal behavior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intrusion detection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anomalous behavior from sensor networks for monitoring and surveillance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changes in the global forest cover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 customer mining</a:t>
            </a:r>
          </a:p>
          <a:p>
            <a:endParaRPr lang="en-US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Outlier Detection</a:t>
            </a:r>
          </a:p>
          <a:p>
            <a:pPr lvl="1"/>
            <a:r>
              <a:rPr lang="en-US" dirty="0"/>
              <a:t>Hard</a:t>
            </a:r>
          </a:p>
          <a:p>
            <a:pPr lvl="1"/>
            <a:r>
              <a:rPr lang="en-US" dirty="0">
                <a:solidFill>
                  <a:srgbClr val="00A4E4"/>
                </a:solidFill>
              </a:rPr>
              <a:t>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1BF05-E0B5-48A0-A231-AE5A7269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5" name="Picture 2" descr="Image result for outlier detection">
            <a:extLst>
              <a:ext uri="{FF2B5EF4-FFF2-40B4-BE49-F238E27FC236}">
                <a16:creationId xmlns:a16="http://schemas.microsoft.com/office/drawing/2014/main" id="{104CA53C-4EA9-46EE-A90C-247B99ED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81" y="3361419"/>
            <a:ext cx="4216172" cy="28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1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EB57-8478-46AD-BB85-356ADB81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F82A-DD02-4981-949D-34552F0B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52CB8-E1DF-4CC8-A49D-4D033BE4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188" name="Triangle 10">
            <a:extLst>
              <a:ext uri="{FF2B5EF4-FFF2-40B4-BE49-F238E27FC236}">
                <a16:creationId xmlns:a16="http://schemas.microsoft.com/office/drawing/2014/main" id="{8C4992FE-011E-412F-A7BD-A4DD893E274B}"/>
              </a:ext>
            </a:extLst>
          </p:cNvPr>
          <p:cNvSpPr/>
          <p:nvPr/>
        </p:nvSpPr>
        <p:spPr>
          <a:xfrm>
            <a:off x="4296981" y="3156584"/>
            <a:ext cx="1144311" cy="330428"/>
          </a:xfrm>
          <a:prstGeom prst="triangle">
            <a:avLst>
              <a:gd name="adj" fmla="val 49556"/>
            </a:avLst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: Rounded Corners 175">
            <a:extLst>
              <a:ext uri="{FF2B5EF4-FFF2-40B4-BE49-F238E27FC236}">
                <a16:creationId xmlns:a16="http://schemas.microsoft.com/office/drawing/2014/main" id="{14541178-DF1F-40AF-B7CB-88D3BACE27FD}"/>
              </a:ext>
            </a:extLst>
          </p:cNvPr>
          <p:cNvSpPr/>
          <p:nvPr/>
        </p:nvSpPr>
        <p:spPr>
          <a:xfrm>
            <a:off x="1948493" y="3231676"/>
            <a:ext cx="1974636" cy="688174"/>
          </a:xfrm>
          <a:prstGeom prst="roundRect">
            <a:avLst/>
          </a:prstGeom>
          <a:solidFill>
            <a:sysClr val="window" lastClr="FFFFFF"/>
          </a:solidFill>
          <a:ln w="2222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4AA1099-F26F-4B47-B4AA-08325D36974A}"/>
              </a:ext>
            </a:extLst>
          </p:cNvPr>
          <p:cNvSpPr txBox="1"/>
          <p:nvPr/>
        </p:nvSpPr>
        <p:spPr>
          <a:xfrm>
            <a:off x="2455354" y="3248026"/>
            <a:ext cx="15189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472C4"/>
                </a:solidFill>
                <a:latin typeface="Calibri" panose="020F0502020204030204"/>
              </a:rPr>
              <a:t>With sensitive subgroups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06AAE9F-A891-44A0-8D35-0802FBFB784C}"/>
              </a:ext>
            </a:extLst>
          </p:cNvPr>
          <p:cNvSpPr txBox="1"/>
          <p:nvPr/>
        </p:nvSpPr>
        <p:spPr>
          <a:xfrm>
            <a:off x="2452900" y="3450035"/>
            <a:ext cx="14802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472C4"/>
                </a:solidFill>
                <a:latin typeface="Calibri" panose="020F0502020204030204"/>
              </a:rPr>
              <a:t>W/o sensitive subgroups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2367FFB-E2C2-4416-A05E-F02333D2A94C}"/>
              </a:ext>
            </a:extLst>
          </p:cNvPr>
          <p:cNvGrpSpPr/>
          <p:nvPr/>
        </p:nvGrpSpPr>
        <p:grpSpPr>
          <a:xfrm>
            <a:off x="7669156" y="1912448"/>
            <a:ext cx="2392893" cy="1671038"/>
            <a:chOff x="7870638" y="1657667"/>
            <a:chExt cx="2392893" cy="1671038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89EB99B-57ED-46CF-963F-6B79D6C33D9D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 flipH="1" flipV="1">
              <a:off x="9367612" y="2665139"/>
              <a:ext cx="755086" cy="177232"/>
            </a:xfrm>
            <a:prstGeom prst="line">
              <a:avLst/>
            </a:prstGeom>
            <a:noFill/>
            <a:ln w="15875" cap="flat" cmpd="sng" algn="ctr">
              <a:solidFill>
                <a:srgbClr val="8FAADC"/>
              </a:solidFill>
              <a:prstDash val="lgDash"/>
              <a:miter lim="800000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98FC2DC-0F94-4BB1-BEB1-414384A7AE76}"/>
                </a:ext>
              </a:extLst>
            </p:cNvPr>
            <p:cNvCxnSpPr>
              <a:cxnSpLocks/>
              <a:stCxn id="218" idx="5"/>
            </p:cNvCxnSpPr>
            <p:nvPr/>
          </p:nvCxnSpPr>
          <p:spPr>
            <a:xfrm flipH="1" flipV="1">
              <a:off x="9383179" y="2661822"/>
              <a:ext cx="321538" cy="554926"/>
            </a:xfrm>
            <a:prstGeom prst="line">
              <a:avLst/>
            </a:prstGeom>
            <a:noFill/>
            <a:ln w="15875" cap="flat" cmpd="sng" algn="ctr">
              <a:solidFill>
                <a:srgbClr val="8FAADC"/>
              </a:solidFill>
              <a:prstDash val="lgDash"/>
              <a:miter lim="800000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2739344-1EE1-4B4F-A64E-B98C67943273}"/>
                </a:ext>
              </a:extLst>
            </p:cNvPr>
            <p:cNvCxnSpPr>
              <a:cxnSpLocks/>
              <a:stCxn id="208" idx="2"/>
              <a:endCxn id="269" idx="0"/>
            </p:cNvCxnSpPr>
            <p:nvPr/>
          </p:nvCxnSpPr>
          <p:spPr>
            <a:xfrm flipH="1">
              <a:off x="9256257" y="1765333"/>
              <a:ext cx="681346" cy="133158"/>
            </a:xfrm>
            <a:prstGeom prst="line">
              <a:avLst/>
            </a:prstGeom>
            <a:noFill/>
            <a:ln w="15875" cap="flat" cmpd="sng" algn="ctr">
              <a:solidFill>
                <a:srgbClr val="A9D18E"/>
              </a:solidFill>
              <a:prstDash val="lgDash"/>
              <a:miter lim="800000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4DEDD2E-958B-44AC-8571-35CF8300AC76}"/>
                </a:ext>
              </a:extLst>
            </p:cNvPr>
            <p:cNvCxnSpPr>
              <a:cxnSpLocks/>
              <a:stCxn id="200" idx="5"/>
              <a:endCxn id="268" idx="1"/>
            </p:cNvCxnSpPr>
            <p:nvPr/>
          </p:nvCxnSpPr>
          <p:spPr>
            <a:xfrm>
              <a:off x="8199168" y="2155288"/>
              <a:ext cx="398992" cy="258658"/>
            </a:xfrm>
            <a:prstGeom prst="line">
              <a:avLst/>
            </a:prstGeom>
            <a:noFill/>
            <a:ln w="15875" cap="flat" cmpd="sng" algn="ctr">
              <a:solidFill>
                <a:srgbClr val="C55A11"/>
              </a:solidFill>
              <a:prstDash val="lgDash"/>
              <a:miter lim="800000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D0E8BC5-47E2-40F2-B75F-6BDED82C6D99}"/>
                </a:ext>
              </a:extLst>
            </p:cNvPr>
            <p:cNvCxnSpPr>
              <a:cxnSpLocks/>
            </p:cNvCxnSpPr>
            <p:nvPr/>
          </p:nvCxnSpPr>
          <p:spPr>
            <a:xfrm>
              <a:off x="8360726" y="1732880"/>
              <a:ext cx="696286" cy="669230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7255344-B939-4A1C-BFFF-DAEA60269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0019" y="2402110"/>
              <a:ext cx="226994" cy="814638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5665825-1C70-4517-A56B-D262BA439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7012" y="2192386"/>
              <a:ext cx="1006679" cy="209724"/>
            </a:xfrm>
            <a:prstGeom prst="line">
              <a:avLst/>
            </a:prstGeom>
            <a:noFill/>
            <a:ln w="28575" cap="flat" cmpd="sng" algn="ctr">
              <a:solidFill>
                <a:srgbClr val="4472C4"/>
              </a:solidFill>
              <a:prstDash val="sysDash"/>
              <a:miter lim="800000"/>
            </a:ln>
            <a:effectLst/>
          </p:spPr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81092DB-1F0B-4CB5-A1B5-9EE80A364347}"/>
                </a:ext>
              </a:extLst>
            </p:cNvPr>
            <p:cNvSpPr/>
            <p:nvPr/>
          </p:nvSpPr>
          <p:spPr>
            <a:xfrm>
              <a:off x="8078105" y="2034225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8F7A35A-0209-44FE-ACAB-9EC30AFE0CFD}"/>
                </a:ext>
              </a:extLst>
            </p:cNvPr>
            <p:cNvSpPr/>
            <p:nvPr/>
          </p:nvSpPr>
          <p:spPr>
            <a:xfrm>
              <a:off x="8604414" y="2235963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ECB2E4-B8F0-4A5D-8819-2552D5DBF152}"/>
                </a:ext>
              </a:extLst>
            </p:cNvPr>
            <p:cNvSpPr/>
            <p:nvPr/>
          </p:nvSpPr>
          <p:spPr>
            <a:xfrm>
              <a:off x="8333863" y="2328332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0B349F8-4C72-4664-B38A-65CCA2DB49EF}"/>
                </a:ext>
              </a:extLst>
            </p:cNvPr>
            <p:cNvSpPr/>
            <p:nvPr/>
          </p:nvSpPr>
          <p:spPr>
            <a:xfrm>
              <a:off x="8567035" y="2727642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593AC74-0672-45DB-A8C5-9F4EA4E95BCB}"/>
                </a:ext>
              </a:extLst>
            </p:cNvPr>
            <p:cNvSpPr/>
            <p:nvPr/>
          </p:nvSpPr>
          <p:spPr>
            <a:xfrm>
              <a:off x="8752595" y="2494511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7FC03E1-196B-403D-9A20-DB7D3EEB5519}"/>
                </a:ext>
              </a:extLst>
            </p:cNvPr>
            <p:cNvSpPr/>
            <p:nvPr/>
          </p:nvSpPr>
          <p:spPr>
            <a:xfrm>
              <a:off x="7870638" y="2929506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EC4D108-C362-4AD4-B552-7240FE9327FC}"/>
                </a:ext>
              </a:extLst>
            </p:cNvPr>
            <p:cNvSpPr/>
            <p:nvPr/>
          </p:nvSpPr>
          <p:spPr>
            <a:xfrm>
              <a:off x="8403845" y="2576303"/>
              <a:ext cx="141834" cy="141834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B2C084E-1B10-4D99-8722-E02F1DDE08B0}"/>
                </a:ext>
              </a:extLst>
            </p:cNvPr>
            <p:cNvSpPr/>
            <p:nvPr/>
          </p:nvSpPr>
          <p:spPr>
            <a:xfrm>
              <a:off x="8741646" y="1728584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6186271-BA40-41E6-B759-2926F5D0D77C}"/>
                </a:ext>
              </a:extLst>
            </p:cNvPr>
            <p:cNvSpPr/>
            <p:nvPr/>
          </p:nvSpPr>
          <p:spPr>
            <a:xfrm>
              <a:off x="9937603" y="1694416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3B2123F-D729-4364-A388-EB9B6A90693C}"/>
                </a:ext>
              </a:extLst>
            </p:cNvPr>
            <p:cNvSpPr/>
            <p:nvPr/>
          </p:nvSpPr>
          <p:spPr>
            <a:xfrm>
              <a:off x="9072861" y="1657667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6DBA300-4CC8-4DCE-8D87-72A2E7ABE778}"/>
                </a:ext>
              </a:extLst>
            </p:cNvPr>
            <p:cNvSpPr/>
            <p:nvPr/>
          </p:nvSpPr>
          <p:spPr>
            <a:xfrm>
              <a:off x="9296098" y="1817022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45A75DC-FCE0-4776-9517-23552540CD5F}"/>
                </a:ext>
              </a:extLst>
            </p:cNvPr>
            <p:cNvSpPr/>
            <p:nvPr/>
          </p:nvSpPr>
          <p:spPr>
            <a:xfrm>
              <a:off x="9558177" y="1978278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BC3A44-98FB-4F46-B78B-C79908E38B00}"/>
                </a:ext>
              </a:extLst>
            </p:cNvPr>
            <p:cNvSpPr/>
            <p:nvPr/>
          </p:nvSpPr>
          <p:spPr>
            <a:xfrm>
              <a:off x="8947292" y="1901163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E0C2F41-74CB-4F4A-9DC9-0BF372206626}"/>
                </a:ext>
              </a:extLst>
            </p:cNvPr>
            <p:cNvSpPr/>
            <p:nvPr/>
          </p:nvSpPr>
          <p:spPr>
            <a:xfrm>
              <a:off x="9312260" y="2067495"/>
              <a:ext cx="141834" cy="141834"/>
            </a:xfrm>
            <a:prstGeom prst="ellipse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03C27B5-693A-495F-8FE3-86BC3AD9A334}"/>
                </a:ext>
              </a:extLst>
            </p:cNvPr>
            <p:cNvSpPr/>
            <p:nvPr/>
          </p:nvSpPr>
          <p:spPr>
            <a:xfrm rot="10221580">
              <a:off x="9152395" y="2718137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28A549F-0754-4B3C-9B58-800C48F4F126}"/>
                </a:ext>
              </a:extLst>
            </p:cNvPr>
            <p:cNvSpPr/>
            <p:nvPr/>
          </p:nvSpPr>
          <p:spPr>
            <a:xfrm rot="10221580">
              <a:off x="10121697" y="2759578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C821F88-C1BF-4FE0-B34C-C9F90BBB0D1F}"/>
                </a:ext>
              </a:extLst>
            </p:cNvPr>
            <p:cNvSpPr/>
            <p:nvPr/>
          </p:nvSpPr>
          <p:spPr>
            <a:xfrm rot="10221580">
              <a:off x="9483610" y="2647220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DC5226C-CCA0-40AA-A5B7-6BBF78158EF3}"/>
                </a:ext>
              </a:extLst>
            </p:cNvPr>
            <p:cNvSpPr/>
            <p:nvPr/>
          </p:nvSpPr>
          <p:spPr>
            <a:xfrm rot="10221580">
              <a:off x="9465637" y="2425548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24365B0-BE40-4EF6-9E4D-9B6288FF7CFF}"/>
                </a:ext>
              </a:extLst>
            </p:cNvPr>
            <p:cNvSpPr/>
            <p:nvPr/>
          </p:nvSpPr>
          <p:spPr>
            <a:xfrm rot="10221580">
              <a:off x="9691635" y="3186871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20B3E24-E92F-4D8E-A196-7ABC9103A83D}"/>
                </a:ext>
              </a:extLst>
            </p:cNvPr>
            <p:cNvSpPr/>
            <p:nvPr/>
          </p:nvSpPr>
          <p:spPr>
            <a:xfrm rot="10221580">
              <a:off x="9358041" y="2890716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CD91840-EA91-4635-B302-5D8EE044C6D9}"/>
                </a:ext>
              </a:extLst>
            </p:cNvPr>
            <p:cNvSpPr/>
            <p:nvPr/>
          </p:nvSpPr>
          <p:spPr>
            <a:xfrm rot="10221580">
              <a:off x="9090169" y="2955502"/>
              <a:ext cx="141834" cy="141834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8FCD9D-F4A7-47A6-B777-04FFEDD0E723}"/>
                </a:ext>
              </a:extLst>
            </p:cNvPr>
            <p:cNvCxnSpPr>
              <a:cxnSpLocks/>
              <a:stCxn id="205" idx="7"/>
              <a:endCxn id="268" idx="2"/>
            </p:cNvCxnSpPr>
            <p:nvPr/>
          </p:nvCxnSpPr>
          <p:spPr>
            <a:xfrm flipV="1">
              <a:off x="7991701" y="2529809"/>
              <a:ext cx="599324" cy="420468"/>
            </a:xfrm>
            <a:prstGeom prst="line">
              <a:avLst/>
            </a:prstGeom>
            <a:noFill/>
            <a:ln w="15875" cap="flat" cmpd="sng" algn="ctr">
              <a:solidFill>
                <a:srgbClr val="C55A11"/>
              </a:solidFill>
              <a:prstDash val="lgDash"/>
              <a:miter lim="800000"/>
            </a:ln>
            <a:effectLst/>
          </p:spPr>
        </p:cxnSp>
      </p:grpSp>
      <p:sp>
        <p:nvSpPr>
          <p:cNvPr id="222" name="Flowchart: Manual Operation 77">
            <a:extLst>
              <a:ext uri="{FF2B5EF4-FFF2-40B4-BE49-F238E27FC236}">
                <a16:creationId xmlns:a16="http://schemas.microsoft.com/office/drawing/2014/main" id="{401051FE-9B11-4986-9232-89221836B676}"/>
              </a:ext>
            </a:extLst>
          </p:cNvPr>
          <p:cNvSpPr/>
          <p:nvPr/>
        </p:nvSpPr>
        <p:spPr>
          <a:xfrm rot="5400000">
            <a:off x="4445469" y="2358865"/>
            <a:ext cx="1508823" cy="529418"/>
          </a:xfrm>
          <a:prstGeom prst="flowChartManualOperation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lowchart: Manual Operation 79">
            <a:extLst>
              <a:ext uri="{FF2B5EF4-FFF2-40B4-BE49-F238E27FC236}">
                <a16:creationId xmlns:a16="http://schemas.microsoft.com/office/drawing/2014/main" id="{1565FE29-7BB3-4209-A932-E98A542F5D34}"/>
              </a:ext>
            </a:extLst>
          </p:cNvPr>
          <p:cNvSpPr/>
          <p:nvPr/>
        </p:nvSpPr>
        <p:spPr>
          <a:xfrm rot="16200000">
            <a:off x="3761320" y="2358865"/>
            <a:ext cx="1508823" cy="529416"/>
          </a:xfrm>
          <a:prstGeom prst="flowChartManualOperation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919B722-5A3E-4590-9B5E-48257FB3C6AE}"/>
              </a:ext>
            </a:extLst>
          </p:cNvPr>
          <p:cNvSpPr/>
          <p:nvPr/>
        </p:nvSpPr>
        <p:spPr>
          <a:xfrm>
            <a:off x="2737466" y="2581800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Isosceles Triangle 101">
            <a:extLst>
              <a:ext uri="{FF2B5EF4-FFF2-40B4-BE49-F238E27FC236}">
                <a16:creationId xmlns:a16="http://schemas.microsoft.com/office/drawing/2014/main" id="{2CB2D09F-1722-4F6F-9118-CA715C5208C6}"/>
              </a:ext>
            </a:extLst>
          </p:cNvPr>
          <p:cNvSpPr/>
          <p:nvPr/>
        </p:nvSpPr>
        <p:spPr>
          <a:xfrm>
            <a:off x="2232224" y="2453861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CB0C977-0692-4348-88C4-B2E0DED78F98}"/>
              </a:ext>
            </a:extLst>
          </p:cNvPr>
          <p:cNvSpPr/>
          <p:nvPr/>
        </p:nvSpPr>
        <p:spPr>
          <a:xfrm>
            <a:off x="2010093" y="2362902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F031E3C-E4FB-46AB-986A-E19745060B02}"/>
              </a:ext>
            </a:extLst>
          </p:cNvPr>
          <p:cNvSpPr/>
          <p:nvPr/>
        </p:nvSpPr>
        <p:spPr>
          <a:xfrm>
            <a:off x="2497326" y="2578797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Isosceles Triangle 106">
            <a:extLst>
              <a:ext uri="{FF2B5EF4-FFF2-40B4-BE49-F238E27FC236}">
                <a16:creationId xmlns:a16="http://schemas.microsoft.com/office/drawing/2014/main" id="{55617817-A685-4062-B55D-00EAACE65490}"/>
              </a:ext>
            </a:extLst>
          </p:cNvPr>
          <p:cNvSpPr/>
          <p:nvPr/>
        </p:nvSpPr>
        <p:spPr>
          <a:xfrm>
            <a:off x="2064891" y="2902114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Isosceles Triangle 108">
            <a:extLst>
              <a:ext uri="{FF2B5EF4-FFF2-40B4-BE49-F238E27FC236}">
                <a16:creationId xmlns:a16="http://schemas.microsoft.com/office/drawing/2014/main" id="{BAB722D2-9506-4CFB-B488-A2EC8AEF2118}"/>
              </a:ext>
            </a:extLst>
          </p:cNvPr>
          <p:cNvSpPr/>
          <p:nvPr/>
        </p:nvSpPr>
        <p:spPr>
          <a:xfrm>
            <a:off x="3429654" y="2102059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E40A130-F16B-43E3-A11C-CBB6847D32EB}"/>
              </a:ext>
            </a:extLst>
          </p:cNvPr>
          <p:cNvSpPr/>
          <p:nvPr/>
        </p:nvSpPr>
        <p:spPr>
          <a:xfrm>
            <a:off x="2718806" y="2020114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4912FED-A617-451A-815D-186398A1EA51}"/>
              </a:ext>
            </a:extLst>
          </p:cNvPr>
          <p:cNvSpPr/>
          <p:nvPr/>
        </p:nvSpPr>
        <p:spPr>
          <a:xfrm>
            <a:off x="3208468" y="2371553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5CC6B21-EC82-4E6E-B0E5-7E2A0ECAE0F7}"/>
              </a:ext>
            </a:extLst>
          </p:cNvPr>
          <p:cNvSpPr/>
          <p:nvPr/>
        </p:nvSpPr>
        <p:spPr>
          <a:xfrm>
            <a:off x="2962551" y="2460770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1A71D70-D452-4AD4-A427-4B8BC5E841FB}"/>
              </a:ext>
            </a:extLst>
          </p:cNvPr>
          <p:cNvSpPr/>
          <p:nvPr/>
        </p:nvSpPr>
        <p:spPr>
          <a:xfrm rot="10800000">
            <a:off x="2749159" y="2836308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Isosceles Triangle 115">
            <a:extLst>
              <a:ext uri="{FF2B5EF4-FFF2-40B4-BE49-F238E27FC236}">
                <a16:creationId xmlns:a16="http://schemas.microsoft.com/office/drawing/2014/main" id="{A51540B8-E0D5-4FB2-9307-260F6A5BF62C}"/>
              </a:ext>
            </a:extLst>
          </p:cNvPr>
          <p:cNvSpPr/>
          <p:nvPr/>
        </p:nvSpPr>
        <p:spPr>
          <a:xfrm>
            <a:off x="3403637" y="2618366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6BDAB89-86B7-430A-BFF4-987EE49040F4}"/>
              </a:ext>
            </a:extLst>
          </p:cNvPr>
          <p:cNvSpPr/>
          <p:nvPr/>
        </p:nvSpPr>
        <p:spPr>
          <a:xfrm rot="10800000">
            <a:off x="3243783" y="2935446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41E679E-BEF3-4088-98FD-DF01AFBA6DCB}"/>
              </a:ext>
            </a:extLst>
          </p:cNvPr>
          <p:cNvSpPr/>
          <p:nvPr/>
        </p:nvSpPr>
        <p:spPr>
          <a:xfrm rot="10800000">
            <a:off x="2489577" y="2920587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Isosceles Triangle 120">
            <a:extLst>
              <a:ext uri="{FF2B5EF4-FFF2-40B4-BE49-F238E27FC236}">
                <a16:creationId xmlns:a16="http://schemas.microsoft.com/office/drawing/2014/main" id="{09F1C3DC-30F5-4931-B234-0A8EEF75722A}"/>
              </a:ext>
            </a:extLst>
          </p:cNvPr>
          <p:cNvSpPr/>
          <p:nvPr/>
        </p:nvSpPr>
        <p:spPr>
          <a:xfrm>
            <a:off x="2278686" y="2763061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Isosceles Triangle 125">
            <a:extLst>
              <a:ext uri="{FF2B5EF4-FFF2-40B4-BE49-F238E27FC236}">
                <a16:creationId xmlns:a16="http://schemas.microsoft.com/office/drawing/2014/main" id="{974628D6-41E8-4677-923E-B506B0E199B2}"/>
              </a:ext>
            </a:extLst>
          </p:cNvPr>
          <p:cNvSpPr/>
          <p:nvPr/>
        </p:nvSpPr>
        <p:spPr>
          <a:xfrm>
            <a:off x="2616629" y="2295968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CAC30C0-AC21-4F17-A44E-7609991C5FCC}"/>
              </a:ext>
            </a:extLst>
          </p:cNvPr>
          <p:cNvSpPr txBox="1"/>
          <p:nvPr/>
        </p:nvSpPr>
        <p:spPr>
          <a:xfrm>
            <a:off x="5852239" y="1566568"/>
            <a:ext cx="1802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70C0"/>
                </a:solidFill>
                <a:latin typeface="Calibri" panose="020F0502020204030204"/>
              </a:rPr>
              <a:t>Clustering/Outlier Detection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  <a:latin typeface="Calibri" panose="020F0502020204030204"/>
              </a:rPr>
              <a:t>Favorable Representation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0855834-A00A-4EB8-BE78-A518414BA51C}"/>
              </a:ext>
            </a:extLst>
          </p:cNvPr>
          <p:cNvSpPr txBox="1"/>
          <p:nvPr/>
        </p:nvSpPr>
        <p:spPr>
          <a:xfrm rot="16200000">
            <a:off x="3782838" y="2503190"/>
            <a:ext cx="132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Feature Extraction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8DBD393-294C-4D13-A31A-FEAE5B32E328}"/>
              </a:ext>
            </a:extLst>
          </p:cNvPr>
          <p:cNvSpPr txBox="1"/>
          <p:nvPr/>
        </p:nvSpPr>
        <p:spPr>
          <a:xfrm rot="5400000" flipH="1">
            <a:off x="4555231" y="2517489"/>
            <a:ext cx="1342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Fairness-adversarial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9FE0966-29F6-408E-8B76-BF9C36B19D37}"/>
              </a:ext>
            </a:extLst>
          </p:cNvPr>
          <p:cNvSpPr txBox="1"/>
          <p:nvPr/>
        </p:nvSpPr>
        <p:spPr>
          <a:xfrm>
            <a:off x="1490867" y="1649526"/>
            <a:ext cx="2943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70C0"/>
                </a:solidFill>
                <a:latin typeface="Calibri" panose="020F0502020204030204"/>
              </a:rPr>
              <a:t>Data Points with Protected Subgroups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3657470-855F-463D-9F43-6E05244CD140}"/>
              </a:ext>
            </a:extLst>
          </p:cNvPr>
          <p:cNvSpPr txBox="1"/>
          <p:nvPr/>
        </p:nvSpPr>
        <p:spPr>
          <a:xfrm>
            <a:off x="7682401" y="1643251"/>
            <a:ext cx="2558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70C0"/>
                </a:solidFill>
                <a:latin typeface="Calibri" panose="020F0502020204030204"/>
              </a:rPr>
              <a:t>Joint Clustering and Outlier Detection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CE0FBAE-411B-4B7D-909A-498CA56C1F17}"/>
              </a:ext>
            </a:extLst>
          </p:cNvPr>
          <p:cNvGrpSpPr/>
          <p:nvPr/>
        </p:nvGrpSpPr>
        <p:grpSpPr>
          <a:xfrm>
            <a:off x="5867061" y="3566980"/>
            <a:ext cx="1802095" cy="332793"/>
            <a:chOff x="7895731" y="3528123"/>
            <a:chExt cx="1802095" cy="332793"/>
          </a:xfrm>
        </p:grpSpPr>
        <p:sp>
          <p:nvSpPr>
            <p:cNvPr id="245" name="Rectangle: Rounded Corners 138">
              <a:extLst>
                <a:ext uri="{FF2B5EF4-FFF2-40B4-BE49-F238E27FC236}">
                  <a16:creationId xmlns:a16="http://schemas.microsoft.com/office/drawing/2014/main" id="{3CE28F92-8267-418A-AA6A-F7D575375134}"/>
                </a:ext>
              </a:extLst>
            </p:cNvPr>
            <p:cNvSpPr/>
            <p:nvPr/>
          </p:nvSpPr>
          <p:spPr>
            <a:xfrm>
              <a:off x="8103912" y="3528123"/>
              <a:ext cx="1368823" cy="332793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D88C3C2-96EC-4CB4-9C40-5EB2E81CBE76}"/>
                </a:ext>
              </a:extLst>
            </p:cNvPr>
            <p:cNvSpPr txBox="1"/>
            <p:nvPr/>
          </p:nvSpPr>
          <p:spPr>
            <a:xfrm>
              <a:off x="7895731" y="3550754"/>
              <a:ext cx="180209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Weight Updating</a:t>
              </a:r>
            </a:p>
          </p:txBody>
        </p:sp>
      </p:grpSp>
      <p:sp>
        <p:nvSpPr>
          <p:cNvPr id="247" name="Isosceles Triangle 177">
            <a:extLst>
              <a:ext uri="{FF2B5EF4-FFF2-40B4-BE49-F238E27FC236}">
                <a16:creationId xmlns:a16="http://schemas.microsoft.com/office/drawing/2014/main" id="{87241E05-D289-4708-A0A8-628C36B4EC56}"/>
              </a:ext>
            </a:extLst>
          </p:cNvPr>
          <p:cNvSpPr/>
          <p:nvPr/>
        </p:nvSpPr>
        <p:spPr>
          <a:xfrm>
            <a:off x="2147619" y="2098791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Isosceles Triangle 178">
            <a:extLst>
              <a:ext uri="{FF2B5EF4-FFF2-40B4-BE49-F238E27FC236}">
                <a16:creationId xmlns:a16="http://schemas.microsoft.com/office/drawing/2014/main" id="{7AAE91A8-18A1-4B16-9534-19FE60065873}"/>
              </a:ext>
            </a:extLst>
          </p:cNvPr>
          <p:cNvSpPr/>
          <p:nvPr/>
        </p:nvSpPr>
        <p:spPr>
          <a:xfrm>
            <a:off x="2391145" y="2145316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14E8C49-D00E-492C-A49B-C164E3AF4C0C}"/>
              </a:ext>
            </a:extLst>
          </p:cNvPr>
          <p:cNvSpPr/>
          <p:nvPr/>
        </p:nvSpPr>
        <p:spPr>
          <a:xfrm>
            <a:off x="2955352" y="2218919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Isosceles Triangle 180">
            <a:extLst>
              <a:ext uri="{FF2B5EF4-FFF2-40B4-BE49-F238E27FC236}">
                <a16:creationId xmlns:a16="http://schemas.microsoft.com/office/drawing/2014/main" id="{8664706F-4304-439B-B838-370CE4604828}"/>
              </a:ext>
            </a:extLst>
          </p:cNvPr>
          <p:cNvSpPr/>
          <p:nvPr/>
        </p:nvSpPr>
        <p:spPr>
          <a:xfrm>
            <a:off x="3013555" y="2872662"/>
            <a:ext cx="141834" cy="141834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891CF522-38A6-478C-8525-348933D3B210}"/>
              </a:ext>
            </a:extLst>
          </p:cNvPr>
          <p:cNvSpPr/>
          <p:nvPr/>
        </p:nvSpPr>
        <p:spPr>
          <a:xfrm rot="10800000">
            <a:off x="3136660" y="2679441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2" name="Cube 251">
            <a:extLst>
              <a:ext uri="{FF2B5EF4-FFF2-40B4-BE49-F238E27FC236}">
                <a16:creationId xmlns:a16="http://schemas.microsoft.com/office/drawing/2014/main" id="{66F72B35-BD0D-48DB-95E5-C55E6D0E74A1}"/>
              </a:ext>
            </a:extLst>
          </p:cNvPr>
          <p:cNvSpPr/>
          <p:nvPr/>
        </p:nvSpPr>
        <p:spPr>
          <a:xfrm>
            <a:off x="6226558" y="2099607"/>
            <a:ext cx="226343" cy="1026022"/>
          </a:xfrm>
          <a:prstGeom prst="cub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Cube 252">
            <a:extLst>
              <a:ext uri="{FF2B5EF4-FFF2-40B4-BE49-F238E27FC236}">
                <a16:creationId xmlns:a16="http://schemas.microsoft.com/office/drawing/2014/main" id="{1A4E60D2-E8BC-404E-B008-F7AE0D243450}"/>
              </a:ext>
            </a:extLst>
          </p:cNvPr>
          <p:cNvSpPr/>
          <p:nvPr/>
        </p:nvSpPr>
        <p:spPr>
          <a:xfrm>
            <a:off x="6394064" y="2098235"/>
            <a:ext cx="226343" cy="1026022"/>
          </a:xfrm>
          <a:prstGeom prst="cube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Cube 253">
            <a:extLst>
              <a:ext uri="{FF2B5EF4-FFF2-40B4-BE49-F238E27FC236}">
                <a16:creationId xmlns:a16="http://schemas.microsoft.com/office/drawing/2014/main" id="{22F50558-F1FF-4442-A468-C49DD30CF815}"/>
              </a:ext>
            </a:extLst>
          </p:cNvPr>
          <p:cNvSpPr/>
          <p:nvPr/>
        </p:nvSpPr>
        <p:spPr>
          <a:xfrm>
            <a:off x="6562305" y="2095224"/>
            <a:ext cx="226343" cy="1026022"/>
          </a:xfrm>
          <a:prstGeom prst="cub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Cube 254">
            <a:extLst>
              <a:ext uri="{FF2B5EF4-FFF2-40B4-BE49-F238E27FC236}">
                <a16:creationId xmlns:a16="http://schemas.microsoft.com/office/drawing/2014/main" id="{B4BBAFF2-F581-455E-8B98-80B00D738569}"/>
              </a:ext>
            </a:extLst>
          </p:cNvPr>
          <p:cNvSpPr/>
          <p:nvPr/>
        </p:nvSpPr>
        <p:spPr>
          <a:xfrm>
            <a:off x="6731997" y="2098576"/>
            <a:ext cx="226343" cy="1026022"/>
          </a:xfrm>
          <a:prstGeom prst="cube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Cube 255">
            <a:extLst>
              <a:ext uri="{FF2B5EF4-FFF2-40B4-BE49-F238E27FC236}">
                <a16:creationId xmlns:a16="http://schemas.microsoft.com/office/drawing/2014/main" id="{1D106E68-7145-4657-B5B3-AD1F61EC9DB4}"/>
              </a:ext>
            </a:extLst>
          </p:cNvPr>
          <p:cNvSpPr/>
          <p:nvPr/>
        </p:nvSpPr>
        <p:spPr>
          <a:xfrm>
            <a:off x="6901689" y="2103093"/>
            <a:ext cx="226343" cy="1026022"/>
          </a:xfrm>
          <a:prstGeom prst="cube">
            <a:avLst/>
          </a:prstGeom>
          <a:solidFill>
            <a:srgbClr val="9E3DF6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Cube 256">
            <a:extLst>
              <a:ext uri="{FF2B5EF4-FFF2-40B4-BE49-F238E27FC236}">
                <a16:creationId xmlns:a16="http://schemas.microsoft.com/office/drawing/2014/main" id="{DA199F0B-D371-4CA0-B6C4-E9C0E08AAD64}"/>
              </a:ext>
            </a:extLst>
          </p:cNvPr>
          <p:cNvSpPr/>
          <p:nvPr/>
        </p:nvSpPr>
        <p:spPr>
          <a:xfrm>
            <a:off x="7074416" y="2103093"/>
            <a:ext cx="226343" cy="1026022"/>
          </a:xfrm>
          <a:prstGeom prst="cube">
            <a:avLst/>
          </a:prstGeom>
          <a:solidFill>
            <a:srgbClr val="C43F3B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B2C4EFD8-5127-48A9-88A6-94E9794CEBF5}"/>
              </a:ext>
            </a:extLst>
          </p:cNvPr>
          <p:cNvGrpSpPr/>
          <p:nvPr/>
        </p:nvGrpSpPr>
        <p:grpSpPr>
          <a:xfrm>
            <a:off x="8132238" y="3563877"/>
            <a:ext cx="1540293" cy="334388"/>
            <a:chOff x="386674" y="3279900"/>
            <a:chExt cx="1540293" cy="373201"/>
          </a:xfrm>
        </p:grpSpPr>
        <p:sp>
          <p:nvSpPr>
            <p:cNvPr id="259" name="Rectangle: Rounded Corners 175">
              <a:extLst>
                <a:ext uri="{FF2B5EF4-FFF2-40B4-BE49-F238E27FC236}">
                  <a16:creationId xmlns:a16="http://schemas.microsoft.com/office/drawing/2014/main" id="{38C07BDD-2F32-4835-9A78-655B904F4CA6}"/>
                </a:ext>
              </a:extLst>
            </p:cNvPr>
            <p:cNvSpPr/>
            <p:nvPr/>
          </p:nvSpPr>
          <p:spPr>
            <a:xfrm>
              <a:off x="386674" y="3279900"/>
              <a:ext cx="1126612" cy="373201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7FF4931C-9514-4027-9665-63C50BA72D90}"/>
                </a:ext>
              </a:extLst>
            </p:cNvPr>
            <p:cNvSpPr txBox="1"/>
            <p:nvPr/>
          </p:nvSpPr>
          <p:spPr>
            <a:xfrm>
              <a:off x="451618" y="3303458"/>
              <a:ext cx="147534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Outlier Scoring</a:t>
              </a: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FF917E0A-CF29-4796-9EFC-ABBE569DC7D0}"/>
              </a:ext>
            </a:extLst>
          </p:cNvPr>
          <p:cNvSpPr/>
          <p:nvPr/>
        </p:nvSpPr>
        <p:spPr>
          <a:xfrm>
            <a:off x="2048910" y="2632184"/>
            <a:ext cx="128016" cy="1280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BF9A478-A622-40EE-ADA2-7B9D5FE5264E}"/>
              </a:ext>
            </a:extLst>
          </p:cNvPr>
          <p:cNvGrpSpPr/>
          <p:nvPr/>
        </p:nvGrpSpPr>
        <p:grpSpPr>
          <a:xfrm>
            <a:off x="2062209" y="3300219"/>
            <a:ext cx="367104" cy="141834"/>
            <a:chOff x="2209911" y="3615588"/>
            <a:chExt cx="367104" cy="141834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6F5D558-C32F-4106-8C9C-F04189F1CB83}"/>
                </a:ext>
              </a:extLst>
            </p:cNvPr>
            <p:cNvSpPr/>
            <p:nvPr/>
          </p:nvSpPr>
          <p:spPr>
            <a:xfrm>
              <a:off x="2448999" y="3622497"/>
              <a:ext cx="128016" cy="1280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Isosceles Triangle 106">
              <a:extLst>
                <a:ext uri="{FF2B5EF4-FFF2-40B4-BE49-F238E27FC236}">
                  <a16:creationId xmlns:a16="http://schemas.microsoft.com/office/drawing/2014/main" id="{48E42E81-1151-4A88-B076-99E4A1C447AF}"/>
                </a:ext>
              </a:extLst>
            </p:cNvPr>
            <p:cNvSpPr/>
            <p:nvPr/>
          </p:nvSpPr>
          <p:spPr>
            <a:xfrm>
              <a:off x="2209911" y="3615588"/>
              <a:ext cx="141834" cy="141834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5" name="Oval 264">
            <a:extLst>
              <a:ext uri="{FF2B5EF4-FFF2-40B4-BE49-F238E27FC236}">
                <a16:creationId xmlns:a16="http://schemas.microsoft.com/office/drawing/2014/main" id="{F035A0C6-1567-493F-8A85-160D2C9390C2}"/>
              </a:ext>
            </a:extLst>
          </p:cNvPr>
          <p:cNvSpPr/>
          <p:nvPr/>
        </p:nvSpPr>
        <p:spPr>
          <a:xfrm rot="10221580">
            <a:off x="2174844" y="3496033"/>
            <a:ext cx="141834" cy="14183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4FA0A4A-DE09-4EAC-A8C2-1294A9700745}"/>
              </a:ext>
            </a:extLst>
          </p:cNvPr>
          <p:cNvSpPr txBox="1"/>
          <p:nvPr/>
        </p:nvSpPr>
        <p:spPr>
          <a:xfrm>
            <a:off x="2455354" y="3652044"/>
            <a:ext cx="14753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472C4"/>
                </a:solidFill>
                <a:latin typeface="Calibri" panose="020F0502020204030204"/>
              </a:rPr>
              <a:t>Cluster centroids</a:t>
            </a:r>
          </a:p>
        </p:txBody>
      </p:sp>
      <p:sp>
        <p:nvSpPr>
          <p:cNvPr id="267" name="Cross 266">
            <a:extLst>
              <a:ext uri="{FF2B5EF4-FFF2-40B4-BE49-F238E27FC236}">
                <a16:creationId xmlns:a16="http://schemas.microsoft.com/office/drawing/2014/main" id="{0E3B0F18-7B44-4174-889F-036CFFA4F2CC}"/>
              </a:ext>
            </a:extLst>
          </p:cNvPr>
          <p:cNvSpPr/>
          <p:nvPr/>
        </p:nvSpPr>
        <p:spPr>
          <a:xfrm rot="2963185">
            <a:off x="9077023" y="2825747"/>
            <a:ext cx="166617" cy="161677"/>
          </a:xfrm>
          <a:prstGeom prst="plus">
            <a:avLst>
              <a:gd name="adj" fmla="val 35522"/>
            </a:avLst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Cross 267">
            <a:extLst>
              <a:ext uri="{FF2B5EF4-FFF2-40B4-BE49-F238E27FC236}">
                <a16:creationId xmlns:a16="http://schemas.microsoft.com/office/drawing/2014/main" id="{A37DFDC9-97FE-47BC-BF22-8781DAD40DD3}"/>
              </a:ext>
            </a:extLst>
          </p:cNvPr>
          <p:cNvSpPr/>
          <p:nvPr/>
        </p:nvSpPr>
        <p:spPr>
          <a:xfrm rot="2963185">
            <a:off x="8367600" y="2651129"/>
            <a:ext cx="166617" cy="161677"/>
          </a:xfrm>
          <a:prstGeom prst="plus">
            <a:avLst>
              <a:gd name="adj" fmla="val 35522"/>
            </a:avLst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9" name="Cross 268">
            <a:extLst>
              <a:ext uri="{FF2B5EF4-FFF2-40B4-BE49-F238E27FC236}">
                <a16:creationId xmlns:a16="http://schemas.microsoft.com/office/drawing/2014/main" id="{5DA9FEAE-9CB8-4CE8-B116-33837DBEE500}"/>
              </a:ext>
            </a:extLst>
          </p:cNvPr>
          <p:cNvSpPr/>
          <p:nvPr/>
        </p:nvSpPr>
        <p:spPr>
          <a:xfrm rot="2963185">
            <a:off x="8910100" y="2125055"/>
            <a:ext cx="166617" cy="161677"/>
          </a:xfrm>
          <a:prstGeom prst="plus">
            <a:avLst>
              <a:gd name="adj" fmla="val 35522"/>
            </a:avLst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EBAFBEF0-2DD7-4F9C-8FD1-8FCD69841AC4}"/>
              </a:ext>
            </a:extLst>
          </p:cNvPr>
          <p:cNvSpPr txBox="1"/>
          <p:nvPr/>
        </p:nvSpPr>
        <p:spPr>
          <a:xfrm>
            <a:off x="4498361" y="3250959"/>
            <a:ext cx="924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Weighted</a:t>
            </a:r>
          </a:p>
        </p:txBody>
      </p:sp>
      <p:sp>
        <p:nvSpPr>
          <p:cNvPr id="271" name="Cross 270">
            <a:extLst>
              <a:ext uri="{FF2B5EF4-FFF2-40B4-BE49-F238E27FC236}">
                <a16:creationId xmlns:a16="http://schemas.microsoft.com/office/drawing/2014/main" id="{DF239B81-2881-44D8-A57A-7ACF1D7120B2}"/>
              </a:ext>
            </a:extLst>
          </p:cNvPr>
          <p:cNvSpPr/>
          <p:nvPr/>
        </p:nvSpPr>
        <p:spPr>
          <a:xfrm rot="2760315">
            <a:off x="2162453" y="3694316"/>
            <a:ext cx="166617" cy="161677"/>
          </a:xfrm>
          <a:prstGeom prst="plus">
            <a:avLst>
              <a:gd name="adj" fmla="val 35522"/>
            </a:avLst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2" name="Bent Arrow 94">
            <a:extLst>
              <a:ext uri="{FF2B5EF4-FFF2-40B4-BE49-F238E27FC236}">
                <a16:creationId xmlns:a16="http://schemas.microsoft.com/office/drawing/2014/main" id="{86C5DA1E-D4AE-4BAD-91EA-321A9EFD421D}"/>
              </a:ext>
            </a:extLst>
          </p:cNvPr>
          <p:cNvSpPr/>
          <p:nvPr/>
        </p:nvSpPr>
        <p:spPr>
          <a:xfrm rot="16200000">
            <a:off x="5298201" y="3079284"/>
            <a:ext cx="201507" cy="1176837"/>
          </a:xfrm>
          <a:prstGeom prst="ben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3" name="Right Arrow 95">
            <a:extLst>
              <a:ext uri="{FF2B5EF4-FFF2-40B4-BE49-F238E27FC236}">
                <a16:creationId xmlns:a16="http://schemas.microsoft.com/office/drawing/2014/main" id="{F7EAFD9A-4800-471F-928C-4C18811390E3}"/>
              </a:ext>
            </a:extLst>
          </p:cNvPr>
          <p:cNvSpPr/>
          <p:nvPr/>
        </p:nvSpPr>
        <p:spPr>
          <a:xfrm>
            <a:off x="7385438" y="2719561"/>
            <a:ext cx="538708" cy="81278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Right Arrow 96">
            <a:extLst>
              <a:ext uri="{FF2B5EF4-FFF2-40B4-BE49-F238E27FC236}">
                <a16:creationId xmlns:a16="http://schemas.microsoft.com/office/drawing/2014/main" id="{0F02357E-5D97-4F04-A030-C1BD12495576}"/>
              </a:ext>
            </a:extLst>
          </p:cNvPr>
          <p:cNvSpPr/>
          <p:nvPr/>
        </p:nvSpPr>
        <p:spPr>
          <a:xfrm>
            <a:off x="5601487" y="2679526"/>
            <a:ext cx="538708" cy="81278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5" name="Right Arrow 97">
            <a:extLst>
              <a:ext uri="{FF2B5EF4-FFF2-40B4-BE49-F238E27FC236}">
                <a16:creationId xmlns:a16="http://schemas.microsoft.com/office/drawing/2014/main" id="{B1030EBF-104D-4E43-9582-DB1AFA9FE152}"/>
              </a:ext>
            </a:extLst>
          </p:cNvPr>
          <p:cNvSpPr/>
          <p:nvPr/>
        </p:nvSpPr>
        <p:spPr>
          <a:xfrm>
            <a:off x="3726033" y="2674929"/>
            <a:ext cx="358658" cy="83050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Right Arrow 98">
            <a:extLst>
              <a:ext uri="{FF2B5EF4-FFF2-40B4-BE49-F238E27FC236}">
                <a16:creationId xmlns:a16="http://schemas.microsoft.com/office/drawing/2014/main" id="{0FBDF47C-7309-4E19-9FCA-BEFAD943C6D2}"/>
              </a:ext>
            </a:extLst>
          </p:cNvPr>
          <p:cNvSpPr/>
          <p:nvPr/>
        </p:nvSpPr>
        <p:spPr>
          <a:xfrm flipH="1">
            <a:off x="7536289" y="3679606"/>
            <a:ext cx="507859" cy="815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Right Arrow 99">
            <a:extLst>
              <a:ext uri="{FF2B5EF4-FFF2-40B4-BE49-F238E27FC236}">
                <a16:creationId xmlns:a16="http://schemas.microsoft.com/office/drawing/2014/main" id="{0E28F900-0B14-46B1-AC38-60260796BCC6}"/>
              </a:ext>
            </a:extLst>
          </p:cNvPr>
          <p:cNvSpPr/>
          <p:nvPr/>
        </p:nvSpPr>
        <p:spPr>
          <a:xfrm rot="3965481">
            <a:off x="8015879" y="3236611"/>
            <a:ext cx="404597" cy="45719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8" name="Right Arrow 100">
            <a:extLst>
              <a:ext uri="{FF2B5EF4-FFF2-40B4-BE49-F238E27FC236}">
                <a16:creationId xmlns:a16="http://schemas.microsoft.com/office/drawing/2014/main" id="{EF02F4FB-25AE-432B-84A0-31034F913E8D}"/>
              </a:ext>
            </a:extLst>
          </p:cNvPr>
          <p:cNvSpPr/>
          <p:nvPr/>
        </p:nvSpPr>
        <p:spPr>
          <a:xfrm rot="7581213">
            <a:off x="9240303" y="3432585"/>
            <a:ext cx="182342" cy="45719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D6D55D0A-8A95-494A-B0C1-20D05F29C8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014" y="4180260"/>
                <a:ext cx="6372018" cy="2406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000" dirty="0"/>
                  <a:t>Feature Extractor: encoder </a:t>
                </a:r>
                <a:r>
                  <a:rPr lang="en-US" sz="2000" i="1" dirty="0"/>
                  <a:t>f</a:t>
                </a:r>
                <a:r>
                  <a:rPr lang="en-US" sz="2000" dirty="0"/>
                  <a:t>, decoder </a:t>
                </a:r>
                <a:r>
                  <a:rPr lang="en-US" sz="2000" i="1" dirty="0"/>
                  <a:t>h</a:t>
                </a:r>
              </a:p>
              <a:p>
                <a:pPr algn="just"/>
                <a:r>
                  <a:rPr lang="en-US" sz="2000" dirty="0"/>
                  <a:t>Subgroup Discriminator: </a:t>
                </a:r>
                <a:r>
                  <a:rPr lang="en-US" sz="2000" i="1" dirty="0"/>
                  <a:t>g</a:t>
                </a:r>
              </a:p>
              <a:p>
                <a:pPr algn="just"/>
                <a:r>
                  <a:rPr lang="en-US" sz="2000" i="1" dirty="0"/>
                  <a:t>Cluster Centroids: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i="1" baseline="30000" dirty="0"/>
                  <a:t>K *</a:t>
                </a:r>
                <a:r>
                  <a:rPr lang="en-US" sz="2000" i="1" dirty="0"/>
                  <a:t> </a:t>
                </a:r>
                <a:r>
                  <a:rPr lang="en-US" sz="2000" i="1" baseline="30000" dirty="0"/>
                  <a:t>D</a:t>
                </a:r>
              </a:p>
              <a:p>
                <a:pPr algn="just"/>
                <a:r>
                  <a:rPr lang="en-US" sz="2000" i="1" dirty="0"/>
                  <a:t>Outlier Score: o</a:t>
                </a:r>
                <a:r>
                  <a:rPr lang="en-US" sz="2000" i="1" baseline="-25000" dirty="0"/>
                  <a:t>i</a:t>
                </a:r>
              </a:p>
              <a:p>
                <a:pPr algn="just"/>
                <a:r>
                  <a:rPr lang="en-US" sz="2000" i="1" dirty="0"/>
                  <a:t>Dynamic Weight: </a:t>
                </a:r>
                <a:r>
                  <a:rPr lang="en-US" sz="2000" i="1" dirty="0" err="1"/>
                  <a:t>w</a:t>
                </a:r>
                <a:r>
                  <a:rPr lang="en-US" sz="2000" i="1" baseline="-25000" dirty="0" err="1"/>
                  <a:t>i</a:t>
                </a:r>
                <a:endParaRPr lang="en-US" sz="2000" i="1" baseline="-25000" dirty="0"/>
              </a:p>
              <a:p>
                <a:pPr algn="just"/>
                <a:endParaRPr lang="en-US" sz="2000" i="1" baseline="-25000" dirty="0"/>
              </a:p>
              <a:p>
                <a:pPr algn="just"/>
                <a:endParaRPr lang="en-US" sz="2000" i="1" baseline="-25000" dirty="0"/>
              </a:p>
              <a:p>
                <a:pPr algn="just"/>
                <a:endParaRPr lang="en-US" sz="2000" i="1" baseline="-25000" dirty="0"/>
              </a:p>
              <a:p>
                <a:pPr algn="just"/>
                <a:endParaRPr lang="en-US" sz="2000" dirty="0"/>
              </a:p>
              <a:p>
                <a:pPr algn="just"/>
                <a:endParaRPr lang="en-US" sz="2000" i="1" dirty="0"/>
              </a:p>
              <a:p>
                <a:pPr algn="just"/>
                <a:endParaRPr lang="en-US" sz="2000" i="1" dirty="0"/>
              </a:p>
            </p:txBody>
          </p:sp>
        </mc:Choice>
        <mc:Fallback xmlns="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D6D55D0A-8A95-494A-B0C1-20D05F29C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14" y="4180260"/>
                <a:ext cx="6372018" cy="2406343"/>
              </a:xfrm>
              <a:prstGeom prst="rect">
                <a:avLst/>
              </a:prstGeom>
              <a:blipFill>
                <a:blip r:embed="rId2"/>
                <a:stretch>
                  <a:fillRect l="-861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3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  <p:bldP spid="190" grpId="0"/>
      <p:bldP spid="19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/>
      <p:bldP spid="240" grpId="0"/>
      <p:bldP spid="241" grpId="0"/>
      <p:bldP spid="242" grpId="0"/>
      <p:bldP spid="243" grpId="0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61" grpId="0" animBg="1"/>
      <p:bldP spid="265" grpId="0" animBg="1"/>
      <p:bldP spid="266" grpId="0"/>
      <p:bldP spid="267" grpId="0" animBg="1"/>
      <p:bldP spid="268" grpId="0" animBg="1"/>
      <p:bldP spid="269" grpId="0" animBg="1"/>
      <p:bldP spid="270" grpId="0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AD4F-EC0B-403C-961F-91F034B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057A-D3A4-4C52-9AB3-789CCB9DB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D0424-3A32-40E5-AC28-0F8AEBBE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5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DE0EB773-CC84-4E63-AA0F-BC9B919B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742" y="4422"/>
            <a:ext cx="3493411" cy="1982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3">
                <a:extLst>
                  <a:ext uri="{FF2B5EF4-FFF2-40B4-BE49-F238E27FC236}">
                    <a16:creationId xmlns:a16="http://schemas.microsoft.com/office/drawing/2014/main" id="{836B66BC-38A0-48B9-BEA7-AB42CF1F7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639" y="1279320"/>
                <a:ext cx="10949099" cy="4892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Self-reconstruction Loss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Fairness-adversarial Loss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Clustering Assignment and Regularization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Clustering Regularization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Outlier Scoring and Weight Module: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Overall objective function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3">
                <a:extLst>
                  <a:ext uri="{FF2B5EF4-FFF2-40B4-BE49-F238E27FC236}">
                    <a16:creationId xmlns:a16="http://schemas.microsoft.com/office/drawing/2014/main" id="{836B66BC-38A0-48B9-BEA7-AB42CF1F7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9" y="1279320"/>
                <a:ext cx="10949099" cy="4892880"/>
              </a:xfrm>
              <a:prstGeom prst="rect">
                <a:avLst/>
              </a:prstGeom>
              <a:blipFill>
                <a:blip r:embed="rId3"/>
                <a:stretch>
                  <a:fillRect l="-334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1" name="Picture 1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7AB65A-7497-4377-9C54-C5BEDB9E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89" y="1067929"/>
            <a:ext cx="3019314" cy="706406"/>
          </a:xfrm>
          <a:prstGeom prst="rect">
            <a:avLst/>
          </a:prstGeom>
        </p:spPr>
      </p:pic>
      <p:pic>
        <p:nvPicPr>
          <p:cNvPr id="152" name="Picture 151" descr="Text, letter&#10;&#10;Description automatically generated">
            <a:extLst>
              <a:ext uri="{FF2B5EF4-FFF2-40B4-BE49-F238E27FC236}">
                <a16:creationId xmlns:a16="http://schemas.microsoft.com/office/drawing/2014/main" id="{7D7988B8-D37F-46FC-907B-6C291C246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50" y="1838484"/>
            <a:ext cx="2831303" cy="721138"/>
          </a:xfrm>
          <a:prstGeom prst="rect">
            <a:avLst/>
          </a:prstGeom>
        </p:spPr>
      </p:pic>
      <p:pic>
        <p:nvPicPr>
          <p:cNvPr id="154" name="Picture 153" descr="Text&#10;&#10;Description automatically generated with low confidence">
            <a:extLst>
              <a:ext uri="{FF2B5EF4-FFF2-40B4-BE49-F238E27FC236}">
                <a16:creationId xmlns:a16="http://schemas.microsoft.com/office/drawing/2014/main" id="{847B5A98-A19C-4036-BADD-06F238F9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533" y="2609420"/>
            <a:ext cx="3124237" cy="720877"/>
          </a:xfrm>
          <a:prstGeom prst="rect">
            <a:avLst/>
          </a:prstGeom>
        </p:spPr>
      </p:pic>
      <p:pic>
        <p:nvPicPr>
          <p:cNvPr id="155" name="Picture 154" descr="Text&#10;&#10;Description automatically generated">
            <a:extLst>
              <a:ext uri="{FF2B5EF4-FFF2-40B4-BE49-F238E27FC236}">
                <a16:creationId xmlns:a16="http://schemas.microsoft.com/office/drawing/2014/main" id="{607BD4C6-9693-4722-989B-08B825D4A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115" y="2606459"/>
            <a:ext cx="2060818" cy="723838"/>
          </a:xfrm>
          <a:prstGeom prst="rect">
            <a:avLst/>
          </a:prstGeom>
        </p:spPr>
      </p:pic>
      <p:pic>
        <p:nvPicPr>
          <p:cNvPr id="156" name="Picture 155" descr="A picture containing text&#10;&#10;Description automatically generated">
            <a:extLst>
              <a:ext uri="{FF2B5EF4-FFF2-40B4-BE49-F238E27FC236}">
                <a16:creationId xmlns:a16="http://schemas.microsoft.com/office/drawing/2014/main" id="{54744A9B-4666-4EF7-86B8-43D058907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989" y="3381519"/>
            <a:ext cx="4825388" cy="718005"/>
          </a:xfrm>
          <a:prstGeom prst="rect">
            <a:avLst/>
          </a:prstGeom>
        </p:spPr>
      </p:pic>
      <p:pic>
        <p:nvPicPr>
          <p:cNvPr id="157" name="Picture 156" descr="Diagram, text, schematic&#10;&#10;Description automatically generated">
            <a:extLst>
              <a:ext uri="{FF2B5EF4-FFF2-40B4-BE49-F238E27FC236}">
                <a16:creationId xmlns:a16="http://schemas.microsoft.com/office/drawing/2014/main" id="{39F23795-DD79-46ED-9F5C-C5260E04D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5761" y="4094026"/>
            <a:ext cx="4130466" cy="718627"/>
          </a:xfrm>
          <a:prstGeom prst="rect">
            <a:avLst/>
          </a:prstGeom>
        </p:spPr>
      </p:pic>
      <p:pic>
        <p:nvPicPr>
          <p:cNvPr id="158" name="Picture 157" descr="Text&#10;&#10;Description automatically generated with medium confidence">
            <a:extLst>
              <a:ext uri="{FF2B5EF4-FFF2-40B4-BE49-F238E27FC236}">
                <a16:creationId xmlns:a16="http://schemas.microsoft.com/office/drawing/2014/main" id="{B259099B-D1D5-454A-A336-DA91F136F7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1873" y="4138323"/>
            <a:ext cx="1615807" cy="72773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14255470-DFF9-4925-8148-A4F48040FEF6}"/>
              </a:ext>
            </a:extLst>
          </p:cNvPr>
          <p:cNvSpPr/>
          <p:nvPr/>
        </p:nvSpPr>
        <p:spPr>
          <a:xfrm>
            <a:off x="4770492" y="1954539"/>
            <a:ext cx="191911" cy="451556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8034A5E-01D1-4F95-885A-62A1CFD17FA1}"/>
              </a:ext>
            </a:extLst>
          </p:cNvPr>
          <p:cNvSpPr/>
          <p:nvPr/>
        </p:nvSpPr>
        <p:spPr>
          <a:xfrm>
            <a:off x="6004985" y="1953515"/>
            <a:ext cx="191911" cy="451556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A4D503-EA45-4F4A-A744-C42186E29CBA}"/>
              </a:ext>
            </a:extLst>
          </p:cNvPr>
          <p:cNvGrpSpPr/>
          <p:nvPr/>
        </p:nvGrpSpPr>
        <p:grpSpPr>
          <a:xfrm>
            <a:off x="6031838" y="1960185"/>
            <a:ext cx="4560050" cy="948961"/>
            <a:chOff x="6657436" y="3162462"/>
            <a:chExt cx="4560050" cy="948961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97B0A2B-E2AC-46D0-9A67-E3DADE8ED0A2}"/>
                </a:ext>
              </a:extLst>
            </p:cNvPr>
            <p:cNvSpPr/>
            <p:nvPr/>
          </p:nvSpPr>
          <p:spPr>
            <a:xfrm>
              <a:off x="6657436" y="3725754"/>
              <a:ext cx="1050629" cy="385669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8A04172A-79BA-4778-936C-807356E50789}"/>
                </a:ext>
              </a:extLst>
            </p:cNvPr>
            <p:cNvGrpSpPr/>
            <p:nvPr/>
          </p:nvGrpSpPr>
          <p:grpSpPr>
            <a:xfrm>
              <a:off x="7109702" y="3162462"/>
              <a:ext cx="4107784" cy="577730"/>
              <a:chOff x="7109702" y="3162462"/>
              <a:chExt cx="4107784" cy="577730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0CA09A7-7881-4C9A-BDDB-B73F012E2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4698" y="3534346"/>
                <a:ext cx="195155" cy="205846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B1CE3-C3CE-49B9-9142-37D18C016740}"/>
                  </a:ext>
                </a:extLst>
              </p:cNvPr>
              <p:cNvSpPr txBox="1"/>
              <p:nvPr/>
            </p:nvSpPr>
            <p:spPr>
              <a:xfrm>
                <a:off x="7109702" y="3162462"/>
                <a:ext cx="4107784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Each datapoints’ distance to the centroids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7208D52-CD97-4842-AB01-E2009932951C}"/>
              </a:ext>
            </a:extLst>
          </p:cNvPr>
          <p:cNvGrpSpPr/>
          <p:nvPr/>
        </p:nvGrpSpPr>
        <p:grpSpPr>
          <a:xfrm>
            <a:off x="1017703" y="4030730"/>
            <a:ext cx="7064333" cy="924842"/>
            <a:chOff x="2404696" y="3725754"/>
            <a:chExt cx="7064333" cy="924842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E1EBED7-73DB-4E28-AE9B-9B5832536430}"/>
                </a:ext>
              </a:extLst>
            </p:cNvPr>
            <p:cNvSpPr/>
            <p:nvPr/>
          </p:nvSpPr>
          <p:spPr>
            <a:xfrm>
              <a:off x="6657436" y="3725754"/>
              <a:ext cx="2811593" cy="385669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2AE5DD3-CB64-46F8-A2B5-B369C4134C6B}"/>
                </a:ext>
              </a:extLst>
            </p:cNvPr>
            <p:cNvGrpSpPr/>
            <p:nvPr/>
          </p:nvGrpSpPr>
          <p:grpSpPr>
            <a:xfrm>
              <a:off x="2404696" y="3883798"/>
              <a:ext cx="4242366" cy="766798"/>
              <a:chOff x="2404696" y="3883798"/>
              <a:chExt cx="4242366" cy="766798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A8140DB-B218-4EB0-80F3-1725C4576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7291" y="3883798"/>
                <a:ext cx="1539771" cy="395901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FD292-6D7E-4A4E-8EF2-EADA779A0CA4}"/>
                  </a:ext>
                </a:extLst>
              </p:cNvPr>
              <p:cNvSpPr txBox="1"/>
              <p:nvPr/>
            </p:nvSpPr>
            <p:spPr>
              <a:xfrm>
                <a:off x="2404696" y="4281264"/>
                <a:ext cx="3115781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Distance to its closest centroid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7C81558-9579-4918-9D74-83C355A03330}"/>
              </a:ext>
            </a:extLst>
          </p:cNvPr>
          <p:cNvGrpSpPr/>
          <p:nvPr/>
        </p:nvGrpSpPr>
        <p:grpSpPr>
          <a:xfrm>
            <a:off x="6138869" y="4475547"/>
            <a:ext cx="3166484" cy="923868"/>
            <a:chOff x="7122041" y="3725754"/>
            <a:chExt cx="3166484" cy="92386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D789DF5-E3CA-4BEB-8106-72EBF0B1BD34}"/>
                </a:ext>
              </a:extLst>
            </p:cNvPr>
            <p:cNvSpPr/>
            <p:nvPr/>
          </p:nvSpPr>
          <p:spPr>
            <a:xfrm>
              <a:off x="7122041" y="3725754"/>
              <a:ext cx="659986" cy="385669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50226F7-F277-47B4-9F84-82EEBAEDC981}"/>
                </a:ext>
              </a:extLst>
            </p:cNvPr>
            <p:cNvGrpSpPr/>
            <p:nvPr/>
          </p:nvGrpSpPr>
          <p:grpSpPr>
            <a:xfrm>
              <a:off x="7172744" y="4112145"/>
              <a:ext cx="3115781" cy="537477"/>
              <a:chOff x="7172744" y="4112145"/>
              <a:chExt cx="3115781" cy="537477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20EC965-08C9-4A15-B7AD-230CE808ED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07197" y="4112145"/>
                <a:ext cx="318032" cy="149556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EF3D480-3F76-46B5-82C1-7440E5045F1F}"/>
                  </a:ext>
                </a:extLst>
              </p:cNvPr>
              <p:cNvSpPr txBox="1"/>
              <p:nvPr/>
            </p:nvSpPr>
            <p:spPr>
              <a:xfrm>
                <a:off x="7172744" y="4280290"/>
                <a:ext cx="3115781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Data points in the same cluster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BCF3F2D-06FA-411F-AC1E-1BCA60928BA6}"/>
              </a:ext>
            </a:extLst>
          </p:cNvPr>
          <p:cNvGrpSpPr/>
          <p:nvPr/>
        </p:nvGrpSpPr>
        <p:grpSpPr>
          <a:xfrm>
            <a:off x="2817700" y="4474782"/>
            <a:ext cx="3275733" cy="923868"/>
            <a:chOff x="5010968" y="3725754"/>
            <a:chExt cx="3275733" cy="923868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BF9E5EE-D1E6-4A90-8594-3F41B01FB5B9}"/>
                </a:ext>
              </a:extLst>
            </p:cNvPr>
            <p:cNvSpPr/>
            <p:nvPr/>
          </p:nvSpPr>
          <p:spPr>
            <a:xfrm>
              <a:off x="7122040" y="3725754"/>
              <a:ext cx="1164661" cy="385669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BB15A0C1-310B-425E-B8A1-AC501FF9DCBB}"/>
                </a:ext>
              </a:extLst>
            </p:cNvPr>
            <p:cNvGrpSpPr/>
            <p:nvPr/>
          </p:nvGrpSpPr>
          <p:grpSpPr>
            <a:xfrm>
              <a:off x="5010968" y="4112146"/>
              <a:ext cx="3271421" cy="537476"/>
              <a:chOff x="5010968" y="4112146"/>
              <a:chExt cx="3271421" cy="537476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A2D94EDB-9DBB-4807-84F9-AB4A2FFDD2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8387" y="4112146"/>
                <a:ext cx="268810" cy="168144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846A7C7-F368-4DD6-8AC8-3805DF9E6B6E}"/>
                  </a:ext>
                </a:extLst>
              </p:cNvPr>
              <p:cNvSpPr txBox="1"/>
              <p:nvPr/>
            </p:nvSpPr>
            <p:spPr>
              <a:xfrm>
                <a:off x="5010968" y="4280290"/>
                <a:ext cx="3271421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The furthest point among all the</a:t>
                </a:r>
              </a:p>
            </p:txBody>
          </p: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31D8400-C891-4504-B925-9C49620F18AE}"/>
              </a:ext>
            </a:extLst>
          </p:cNvPr>
          <p:cNvSpPr/>
          <p:nvPr/>
        </p:nvSpPr>
        <p:spPr>
          <a:xfrm>
            <a:off x="4362770" y="1225825"/>
            <a:ext cx="280052" cy="44143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34A2D77-4032-4DD3-871D-13E98AFB1ABC}"/>
              </a:ext>
            </a:extLst>
          </p:cNvPr>
          <p:cNvSpPr/>
          <p:nvPr/>
        </p:nvSpPr>
        <p:spPr>
          <a:xfrm>
            <a:off x="4409844" y="1992359"/>
            <a:ext cx="280052" cy="44143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D65C7A7-631F-422C-9AE0-BB3B65CA8067}"/>
              </a:ext>
            </a:extLst>
          </p:cNvPr>
          <p:cNvSpPr/>
          <p:nvPr/>
        </p:nvSpPr>
        <p:spPr>
          <a:xfrm>
            <a:off x="4346782" y="3519805"/>
            <a:ext cx="280052" cy="44143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EA83FB65-38CA-42E7-975D-3E8273256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022" y="5517336"/>
            <a:ext cx="4493974" cy="5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82" grpId="0" animBg="1"/>
      <p:bldP spid="183" grpId="0" animBg="1"/>
      <p:bldP spid="1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0209-3617-4A06-96FB-CF55654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A936-9FC4-469A-94DA-EFB16A2F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FCB3-67DB-41ED-AF48-35562B67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D340AEA-E4FA-44BC-B538-A85FE401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4" y="1918113"/>
            <a:ext cx="8700911" cy="2772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DAE4F5-5568-4506-96C0-51C837E9ECCA}"/>
              </a:ext>
            </a:extLst>
          </p:cNvPr>
          <p:cNvSpPr/>
          <p:nvPr/>
        </p:nvSpPr>
        <p:spPr>
          <a:xfrm>
            <a:off x="7398237" y="2255697"/>
            <a:ext cx="2062285" cy="2482165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2F7A6-5116-4170-BD6E-C70EE2FF77A7}"/>
              </a:ext>
            </a:extLst>
          </p:cNvPr>
          <p:cNvSpPr/>
          <p:nvPr/>
        </p:nvSpPr>
        <p:spPr>
          <a:xfrm>
            <a:off x="5662246" y="2255697"/>
            <a:ext cx="1641230" cy="2482165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6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0209-3617-4A06-96FB-CF55654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A936-9FC4-469A-94DA-EFB16A2F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Competitive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FCB3-67DB-41ED-AF48-35562B67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67785-0591-4DEF-945D-A03AE808F224}"/>
              </a:ext>
            </a:extLst>
          </p:cNvPr>
          <p:cNvSpPr txBox="1"/>
          <p:nvPr/>
        </p:nvSpPr>
        <p:spPr>
          <a:xfrm>
            <a:off x="5274732" y="1690688"/>
            <a:ext cx="498968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Conventional Outlier Detectors: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OCSVM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LOF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CBLOF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FABOD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COPOD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FB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iForest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LODA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COR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AE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VAE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RDP</a:t>
            </a:r>
          </a:p>
          <a:p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9E1E83-1550-458B-8418-1F44D6CCB6DA}"/>
              </a:ext>
            </a:extLst>
          </p:cNvPr>
          <p:cNvSpPr txBox="1"/>
          <p:nvPr/>
        </p:nvSpPr>
        <p:spPr>
          <a:xfrm>
            <a:off x="838200" y="1690688"/>
            <a:ext cx="4989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Fair Outlier Detectors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FairLOF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FairOD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7E9B5B-49B2-40CD-A976-1A7FC94AA6B2}"/>
              </a:ext>
            </a:extLst>
          </p:cNvPr>
          <p:cNvGrpSpPr/>
          <p:nvPr/>
        </p:nvGrpSpPr>
        <p:grpSpPr>
          <a:xfrm>
            <a:off x="7425556" y="2151204"/>
            <a:ext cx="1971369" cy="525517"/>
            <a:chOff x="7504386" y="2151204"/>
            <a:chExt cx="1971369" cy="525517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D48B1CF8-E63E-4356-8B2C-5F61ABB05D59}"/>
                </a:ext>
              </a:extLst>
            </p:cNvPr>
            <p:cNvSpPr/>
            <p:nvPr/>
          </p:nvSpPr>
          <p:spPr>
            <a:xfrm rot="10800000">
              <a:off x="7504386" y="2151204"/>
              <a:ext cx="157655" cy="525517"/>
            </a:xfrm>
            <a:prstGeom prst="leftBrace">
              <a:avLst/>
            </a:prstGeom>
            <a:noFill/>
            <a:ln w="317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1DCFE7-C6EE-42FC-BB0E-26D15446C9FD}"/>
                </a:ext>
              </a:extLst>
            </p:cNvPr>
            <p:cNvSpPr txBox="1"/>
            <p:nvPr/>
          </p:nvSpPr>
          <p:spPr>
            <a:xfrm>
              <a:off x="7769576" y="2229296"/>
              <a:ext cx="1706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Linear Models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EECACC-214D-402B-818E-5E6416BB2FF3}"/>
              </a:ext>
            </a:extLst>
          </p:cNvPr>
          <p:cNvGrpSpPr/>
          <p:nvPr/>
        </p:nvGrpSpPr>
        <p:grpSpPr>
          <a:xfrm>
            <a:off x="7425556" y="2799411"/>
            <a:ext cx="2050196" cy="815208"/>
            <a:chOff x="7425559" y="2151203"/>
            <a:chExt cx="2050196" cy="815208"/>
          </a:xfrm>
        </p:grpSpPr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C6E5FCEB-230F-4B6F-B054-041D86B8A5D8}"/>
                </a:ext>
              </a:extLst>
            </p:cNvPr>
            <p:cNvSpPr/>
            <p:nvPr/>
          </p:nvSpPr>
          <p:spPr>
            <a:xfrm rot="10800000">
              <a:off x="7425559" y="2151203"/>
              <a:ext cx="236482" cy="815208"/>
            </a:xfrm>
            <a:prstGeom prst="leftBrace">
              <a:avLst/>
            </a:prstGeom>
            <a:noFill/>
            <a:ln w="317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B09356-F98C-4E8A-939C-D5FBBBCB3A2B}"/>
                </a:ext>
              </a:extLst>
            </p:cNvPr>
            <p:cNvSpPr txBox="1"/>
            <p:nvPr/>
          </p:nvSpPr>
          <p:spPr>
            <a:xfrm>
              <a:off x="7769576" y="2375347"/>
              <a:ext cx="1706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Proximity based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5CEEDD-D60E-450B-A548-FB0EB9F6FEE7}"/>
              </a:ext>
            </a:extLst>
          </p:cNvPr>
          <p:cNvGrpSpPr/>
          <p:nvPr/>
        </p:nvGrpSpPr>
        <p:grpSpPr>
          <a:xfrm>
            <a:off x="7425556" y="3737309"/>
            <a:ext cx="2206495" cy="525517"/>
            <a:chOff x="7504386" y="2151204"/>
            <a:chExt cx="2206495" cy="525517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3F7705FB-F389-45A4-AEE2-E438907FD4AD}"/>
                </a:ext>
              </a:extLst>
            </p:cNvPr>
            <p:cNvSpPr/>
            <p:nvPr/>
          </p:nvSpPr>
          <p:spPr>
            <a:xfrm rot="10800000">
              <a:off x="7504386" y="2151204"/>
              <a:ext cx="157655" cy="525517"/>
            </a:xfrm>
            <a:prstGeom prst="leftBrace">
              <a:avLst/>
            </a:prstGeom>
            <a:noFill/>
            <a:ln w="317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0E9458-1C46-4EC1-9DD8-83781A3DD4CC}"/>
                </a:ext>
              </a:extLst>
            </p:cNvPr>
            <p:cNvSpPr txBox="1"/>
            <p:nvPr/>
          </p:nvSpPr>
          <p:spPr>
            <a:xfrm>
              <a:off x="7769576" y="2229296"/>
              <a:ext cx="1941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Probability based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FEB2BE-0CA7-4D14-8C21-1C9177E67FEB}"/>
              </a:ext>
            </a:extLst>
          </p:cNvPr>
          <p:cNvGrpSpPr/>
          <p:nvPr/>
        </p:nvGrpSpPr>
        <p:grpSpPr>
          <a:xfrm>
            <a:off x="7425556" y="4385516"/>
            <a:ext cx="2050198" cy="1036372"/>
            <a:chOff x="7425557" y="2151203"/>
            <a:chExt cx="2050198" cy="1036372"/>
          </a:xfrm>
        </p:grpSpPr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325ED04-F59C-48F0-ADB5-A1BD3C771DB6}"/>
                </a:ext>
              </a:extLst>
            </p:cNvPr>
            <p:cNvSpPr/>
            <p:nvPr/>
          </p:nvSpPr>
          <p:spPr>
            <a:xfrm rot="10800000">
              <a:off x="7425557" y="2151203"/>
              <a:ext cx="236483" cy="1036372"/>
            </a:xfrm>
            <a:prstGeom prst="leftBrace">
              <a:avLst/>
            </a:prstGeom>
            <a:noFill/>
            <a:ln w="317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2A488D-9DDE-4ADA-B8E1-7274537648EE}"/>
                </a:ext>
              </a:extLst>
            </p:cNvPr>
            <p:cNvSpPr txBox="1"/>
            <p:nvPr/>
          </p:nvSpPr>
          <p:spPr>
            <a:xfrm>
              <a:off x="7769576" y="2481710"/>
              <a:ext cx="1706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Ensemble based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A99F53-52EF-4103-8C0B-0ACAFCEA86E1}"/>
              </a:ext>
            </a:extLst>
          </p:cNvPr>
          <p:cNvGrpSpPr/>
          <p:nvPr/>
        </p:nvGrpSpPr>
        <p:grpSpPr>
          <a:xfrm>
            <a:off x="7425556" y="5544579"/>
            <a:ext cx="2243084" cy="669158"/>
            <a:chOff x="7467797" y="2151203"/>
            <a:chExt cx="2243084" cy="669158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A5D03EDF-6304-435B-B66E-4E29CF4513B0}"/>
                </a:ext>
              </a:extLst>
            </p:cNvPr>
            <p:cNvSpPr/>
            <p:nvPr/>
          </p:nvSpPr>
          <p:spPr>
            <a:xfrm rot="10800000">
              <a:off x="7467797" y="2151203"/>
              <a:ext cx="194244" cy="669158"/>
            </a:xfrm>
            <a:prstGeom prst="leftBrace">
              <a:avLst/>
            </a:prstGeom>
            <a:noFill/>
            <a:ln w="317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6B374F-147E-468B-9DE7-BBDED351AC25}"/>
                </a:ext>
              </a:extLst>
            </p:cNvPr>
            <p:cNvSpPr txBox="1"/>
            <p:nvPr/>
          </p:nvSpPr>
          <p:spPr>
            <a:xfrm>
              <a:off x="7769576" y="2229296"/>
              <a:ext cx="1941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4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0209-3617-4A06-96FB-CF55654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A936-9FC4-469A-94DA-EFB16A2F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FCB3-67DB-41ED-AF48-35562B67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3">
                <a:extLst>
                  <a:ext uri="{FF2B5EF4-FFF2-40B4-BE49-F238E27FC236}">
                    <a16:creationId xmlns:a16="http://schemas.microsoft.com/office/drawing/2014/main" id="{2D9907B1-2B05-43DF-84F6-5ED62103D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189" y="1635125"/>
                <a:ext cx="10515600" cy="4232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Outlier diagnostic ability: Area Under Receiver Operating Characteristic Curve (AUC)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Fairness degree: </a:t>
                </a:r>
                <a14:m>
                  <m:oMath xmlns:m="http://schemas.openxmlformats.org/officeDocument/2006/math">
                    <m:r>
                      <a:rPr kumimoji="0" lang="el-G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ℱ</m:t>
                    </m:r>
                  </m:oMath>
                </a14:m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Gap,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l-G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ℱ</m:t>
                    </m:r>
                  </m:oMath>
                </a14:m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Rank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3">
                <a:extLst>
                  <a:ext uri="{FF2B5EF4-FFF2-40B4-BE49-F238E27FC236}">
                    <a16:creationId xmlns:a16="http://schemas.microsoft.com/office/drawing/2014/main" id="{2D9907B1-2B05-43DF-84F6-5ED62103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89" y="1635125"/>
                <a:ext cx="10515600" cy="4232275"/>
              </a:xfrm>
              <a:prstGeom prst="rect">
                <a:avLst/>
              </a:prstGeom>
              <a:blipFill>
                <a:blip r:embed="rId2"/>
                <a:stretch>
                  <a:fillRect l="-522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3A9F7CA-F5E9-49B5-A3A3-9F92B6F6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58" y="3382280"/>
            <a:ext cx="5403871" cy="5410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C0227-E5EE-48B2-B688-3D006BF4D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57" y="4102679"/>
            <a:ext cx="5708671" cy="54526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F789026-4A28-44C8-A9A5-09C388038239}"/>
              </a:ext>
            </a:extLst>
          </p:cNvPr>
          <p:cNvGrpSpPr/>
          <p:nvPr/>
        </p:nvGrpSpPr>
        <p:grpSpPr>
          <a:xfrm>
            <a:off x="6146576" y="2688558"/>
            <a:ext cx="5205670" cy="1095127"/>
            <a:chOff x="6657436" y="3078158"/>
            <a:chExt cx="5205670" cy="10951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F3407D-5E9B-490D-9EF8-D055BB8E3BEA}"/>
                </a:ext>
              </a:extLst>
            </p:cNvPr>
            <p:cNvSpPr/>
            <p:nvPr/>
          </p:nvSpPr>
          <p:spPr>
            <a:xfrm>
              <a:off x="6657436" y="3725754"/>
              <a:ext cx="1327353" cy="447531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4F590-3F48-413E-863E-A1E9D63A92DF}"/>
                </a:ext>
              </a:extLst>
            </p:cNvPr>
            <p:cNvGrpSpPr/>
            <p:nvPr/>
          </p:nvGrpSpPr>
          <p:grpSpPr>
            <a:xfrm>
              <a:off x="7088682" y="3078158"/>
              <a:ext cx="4774424" cy="662034"/>
              <a:chOff x="7088682" y="3078158"/>
              <a:chExt cx="4774424" cy="66203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2E0DFF6-6BC0-496D-AA4E-3E7B300B6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4698" y="3463334"/>
                <a:ext cx="332228" cy="276858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AAD786-EF08-49AF-9C15-6F7E5F11DA36}"/>
                  </a:ext>
                </a:extLst>
              </p:cNvPr>
              <p:cNvSpPr txBox="1"/>
              <p:nvPr/>
            </p:nvSpPr>
            <p:spPr>
              <a:xfrm>
                <a:off x="7088682" y="3078158"/>
                <a:ext cx="4774424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AUC score of datapoints belonging to subgroup s’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AA1503-F5BE-4D66-BE06-CE2027B794EB}"/>
              </a:ext>
            </a:extLst>
          </p:cNvPr>
          <p:cNvGrpSpPr/>
          <p:nvPr/>
        </p:nvGrpSpPr>
        <p:grpSpPr>
          <a:xfrm>
            <a:off x="1165094" y="4103334"/>
            <a:ext cx="4774424" cy="1094408"/>
            <a:chOff x="3450289" y="3740192"/>
            <a:chExt cx="4774424" cy="10944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942781-22DD-4E2A-A999-099F51AF103E}"/>
                </a:ext>
              </a:extLst>
            </p:cNvPr>
            <p:cNvSpPr/>
            <p:nvPr/>
          </p:nvSpPr>
          <p:spPr>
            <a:xfrm>
              <a:off x="6709210" y="3740192"/>
              <a:ext cx="332229" cy="447531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A4D266-9AAD-4116-A12F-9442F7FA5F79}"/>
                </a:ext>
              </a:extLst>
            </p:cNvPr>
            <p:cNvGrpSpPr/>
            <p:nvPr/>
          </p:nvGrpSpPr>
          <p:grpSpPr>
            <a:xfrm>
              <a:off x="3450289" y="4188410"/>
              <a:ext cx="4774424" cy="646190"/>
              <a:chOff x="3450289" y="4188410"/>
              <a:chExt cx="4774424" cy="64619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BF4D5A7-B3FF-49D2-BEC3-AC29D2DC8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9649" y="4188410"/>
                <a:ext cx="332228" cy="276858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7D44C7-A869-4E1C-8A07-54DF1439673E}"/>
                  </a:ext>
                </a:extLst>
              </p:cNvPr>
              <p:cNvSpPr txBox="1"/>
              <p:nvPr/>
            </p:nvSpPr>
            <p:spPr>
              <a:xfrm>
                <a:off x="3450289" y="4465268"/>
                <a:ext cx="4774424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subgroup distribution in top outlier candidates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410363-1BAC-47B0-83B7-56194A4F7201}"/>
              </a:ext>
            </a:extLst>
          </p:cNvPr>
          <p:cNvGrpSpPr/>
          <p:nvPr/>
        </p:nvGrpSpPr>
        <p:grpSpPr>
          <a:xfrm>
            <a:off x="4849684" y="4103334"/>
            <a:ext cx="5020603" cy="1084100"/>
            <a:chOff x="6709210" y="3740192"/>
            <a:chExt cx="5020603" cy="10841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83399F-2C66-4F12-A6E3-EE57F139B2D6}"/>
                </a:ext>
              </a:extLst>
            </p:cNvPr>
            <p:cNvSpPr/>
            <p:nvPr/>
          </p:nvSpPr>
          <p:spPr>
            <a:xfrm>
              <a:off x="6709210" y="3740192"/>
              <a:ext cx="332229" cy="447531"/>
            </a:xfrm>
            <a:prstGeom prst="rect">
              <a:avLst/>
            </a:prstGeom>
            <a:noFill/>
            <a:ln w="317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88AFA38-3681-4CEB-AB39-E86D85E509CD}"/>
                </a:ext>
              </a:extLst>
            </p:cNvPr>
            <p:cNvGrpSpPr/>
            <p:nvPr/>
          </p:nvGrpSpPr>
          <p:grpSpPr>
            <a:xfrm>
              <a:off x="7041439" y="4010244"/>
              <a:ext cx="4688374" cy="814048"/>
              <a:chOff x="7041439" y="4010244"/>
              <a:chExt cx="4688374" cy="81404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9444BA-EA7C-4B6B-9E72-2B959D6D8A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1439" y="4010244"/>
                <a:ext cx="1230287" cy="423336"/>
              </a:xfrm>
              <a:prstGeom prst="line">
                <a:avLst/>
              </a:prstGeom>
              <a:noFill/>
              <a:ln w="31750" cap="flat" cmpd="sng" algn="ctr">
                <a:solidFill>
                  <a:srgbClr val="70AD47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31F4BC-D184-4A59-9FA4-E16C62614ED9}"/>
                  </a:ext>
                </a:extLst>
              </p:cNvPr>
              <p:cNvSpPr txBox="1"/>
              <p:nvPr/>
            </p:nvSpPr>
            <p:spPr>
              <a:xfrm>
                <a:off x="8006102" y="4454960"/>
                <a:ext cx="3723711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fixed reference distribution in dataset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0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0209-3617-4A06-96FB-CF55654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A936-9FC4-469A-94DA-EFB16A2F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with fairness adversarial training: DCFOD</a:t>
            </a:r>
          </a:p>
          <a:p>
            <a:r>
              <a:rPr lang="en-US" dirty="0"/>
              <a:t>Model with no fair design: DCOD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FCB3-67DB-41ED-AF48-35562B67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26</a:t>
            </a:fld>
            <a:endParaRPr lang="en-US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97E1E63-160A-4F74-97A7-0E72C683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9" y="2413000"/>
            <a:ext cx="5773951" cy="91008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8176F96-E811-4CE4-98C0-4B91573D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29" y="3621902"/>
            <a:ext cx="5354851" cy="9075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939059-CA5F-43A1-BEBE-BC65FAD89F3E}"/>
              </a:ext>
            </a:extLst>
          </p:cNvPr>
          <p:cNvSpPr/>
          <p:nvPr/>
        </p:nvSpPr>
        <p:spPr>
          <a:xfrm>
            <a:off x="4998171" y="2413000"/>
            <a:ext cx="468923" cy="398777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8432B-D5F6-48ED-B199-1497C13BA958}"/>
              </a:ext>
            </a:extLst>
          </p:cNvPr>
          <p:cNvSpPr/>
          <p:nvPr/>
        </p:nvSpPr>
        <p:spPr>
          <a:xfrm>
            <a:off x="5631218" y="2412999"/>
            <a:ext cx="468923" cy="398777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0209-3617-4A06-96FB-CF55654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A936-9FC4-469A-94DA-EFB16A2FB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DFCB3-67DB-41ED-AF48-35562B67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5F0D2-5CCD-479B-A6CB-C82DF6390DEB}"/>
              </a:ext>
            </a:extLst>
          </p:cNvPr>
          <p:cNvSpPr txBox="1"/>
          <p:nvPr/>
        </p:nvSpPr>
        <p:spPr>
          <a:xfrm>
            <a:off x="679577" y="1018618"/>
            <a:ext cx="1082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US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validation comparison of 18 algorithms on 8 benchmarks by AUC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BCFC6297-CFF1-435B-9EA2-38ACFE65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" y="1645336"/>
            <a:ext cx="12068040" cy="24054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16F2A0-C7EA-4D62-B8F5-257FD80ED671}"/>
              </a:ext>
            </a:extLst>
          </p:cNvPr>
          <p:cNvSpPr/>
          <p:nvPr/>
        </p:nvSpPr>
        <p:spPr>
          <a:xfrm>
            <a:off x="10559553" y="1977456"/>
            <a:ext cx="702172" cy="207333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1E013A-3C4D-468E-B124-BD26CF2659F6}"/>
              </a:ext>
            </a:extLst>
          </p:cNvPr>
          <p:cNvSpPr/>
          <p:nvPr/>
        </p:nvSpPr>
        <p:spPr>
          <a:xfrm>
            <a:off x="11337925" y="1977456"/>
            <a:ext cx="702172" cy="207333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37716C-84A1-4C78-BC40-42AAB9E88E15}"/>
              </a:ext>
            </a:extLst>
          </p:cNvPr>
          <p:cNvSpPr/>
          <p:nvPr/>
        </p:nvSpPr>
        <p:spPr>
          <a:xfrm>
            <a:off x="2968625" y="2714713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783EE-77ED-4B68-9034-3614421402BF}"/>
              </a:ext>
            </a:extLst>
          </p:cNvPr>
          <p:cNvSpPr/>
          <p:nvPr/>
        </p:nvSpPr>
        <p:spPr>
          <a:xfrm>
            <a:off x="3565525" y="2915218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611248-4DCF-405C-A74E-34B923426841}"/>
              </a:ext>
            </a:extLst>
          </p:cNvPr>
          <p:cNvSpPr/>
          <p:nvPr/>
        </p:nvSpPr>
        <p:spPr>
          <a:xfrm>
            <a:off x="5241925" y="2915218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0CDCC-B56C-496D-ABFE-F9FAA5463C5D}"/>
              </a:ext>
            </a:extLst>
          </p:cNvPr>
          <p:cNvSpPr/>
          <p:nvPr/>
        </p:nvSpPr>
        <p:spPr>
          <a:xfrm>
            <a:off x="1635125" y="3308918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07D2CC-6F52-43CB-A051-5D9D30BFD346}"/>
                  </a:ext>
                </a:extLst>
              </p:cNvPr>
              <p:cNvSpPr txBox="1"/>
              <p:nvPr/>
            </p:nvSpPr>
            <p:spPr>
              <a:xfrm>
                <a:off x="393140" y="4382910"/>
                <a:ext cx="10738970" cy="1561133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Our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model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adopts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a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well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−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generalized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clustering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−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based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framework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,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which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holds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a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strong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coupling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with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the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unsupervised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outlier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detection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 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task</m:t>
                    </m:r>
                    <m:r>
                      <m:rPr>
                        <m:nor/>
                      </m:rPr>
                      <a:rPr kumimoji="0" lang="en-US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m:t>.</m:t>
                    </m:r>
                  </m:oMath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The weighted representation learning is capable of generating a feature embedding that captures the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</a:rPr>
                  <a:t>unique intrinsic cluster structure 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for each dataset.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07D2CC-6F52-43CB-A051-5D9D30BF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0" y="4382910"/>
                <a:ext cx="10738970" cy="1561133"/>
              </a:xfrm>
              <a:prstGeom prst="rect">
                <a:avLst/>
              </a:prstGeom>
              <a:blipFill>
                <a:blip r:embed="rId3"/>
                <a:stretch>
                  <a:fillRect l="-623" t="-766" b="-6513"/>
                </a:stretch>
              </a:blipFill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8C00E9-2733-4A44-B0B8-EC26E28225D3}"/>
              </a:ext>
            </a:extLst>
          </p:cNvPr>
          <p:cNvCxnSpPr>
            <a:cxnSpLocks/>
          </p:cNvCxnSpPr>
          <p:nvPr/>
        </p:nvCxnSpPr>
        <p:spPr>
          <a:xfrm flipV="1">
            <a:off x="11132110" y="4050791"/>
            <a:ext cx="548414" cy="778472"/>
          </a:xfrm>
          <a:prstGeom prst="line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9EA1C0E-B9A6-4A80-9091-068991BA4485}"/>
              </a:ext>
            </a:extLst>
          </p:cNvPr>
          <p:cNvSpPr/>
          <p:nvPr/>
        </p:nvSpPr>
        <p:spPr>
          <a:xfrm>
            <a:off x="1025525" y="3733290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1E6D06-D115-4F25-9B38-D002D9B871A4}"/>
              </a:ext>
            </a:extLst>
          </p:cNvPr>
          <p:cNvSpPr/>
          <p:nvPr/>
        </p:nvSpPr>
        <p:spPr>
          <a:xfrm>
            <a:off x="3565525" y="3733290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926979-8F5F-4563-8078-3BCD45CA8B42}"/>
              </a:ext>
            </a:extLst>
          </p:cNvPr>
          <p:cNvSpPr/>
          <p:nvPr/>
        </p:nvSpPr>
        <p:spPr>
          <a:xfrm>
            <a:off x="1774825" y="3751380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DC7EC6-B446-4DC5-8585-6E8808A65024}"/>
              </a:ext>
            </a:extLst>
          </p:cNvPr>
          <p:cNvSpPr/>
          <p:nvPr/>
        </p:nvSpPr>
        <p:spPr>
          <a:xfrm>
            <a:off x="8769155" y="3722160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90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3FA7349-45FC-4590-84F0-EC974B50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209" y="-18227"/>
            <a:ext cx="12489991" cy="1042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5C0D0-CC69-46E7-A760-67E1E5E7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FCA8-2AB3-4B5D-9213-0DDE5B60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054E4-3321-45E3-BEF9-0A1D1AE3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BD704-7AB1-43ED-BF54-FA3E070932C2}"/>
                  </a:ext>
                </a:extLst>
              </p:cNvPr>
              <p:cNvSpPr txBox="1"/>
              <p:nvPr/>
            </p:nvSpPr>
            <p:spPr>
              <a:xfrm>
                <a:off x="683466" y="180751"/>
                <a:ext cx="1082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ct val="10000"/>
                  </a:spcBef>
                  <a:defRPr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of 18 algorithms on 8 benchmarks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5BD704-7AB1-43ED-BF54-FA3E07093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6" y="180751"/>
                <a:ext cx="10826496" cy="461665"/>
              </a:xfrm>
              <a:prstGeom prst="rect">
                <a:avLst/>
              </a:prstGeom>
              <a:blipFill>
                <a:blip r:embed="rId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9549FCE6-1108-4FB0-8C9E-7431E15E9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1" y="780916"/>
            <a:ext cx="11583986" cy="2316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EC1F9D-1A80-4B15-A52A-37FC08025892}"/>
                  </a:ext>
                </a:extLst>
              </p:cNvPr>
              <p:cNvSpPr txBox="1"/>
              <p:nvPr/>
            </p:nvSpPr>
            <p:spPr>
              <a:xfrm>
                <a:off x="645366" y="3539842"/>
                <a:ext cx="10826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ct val="10000"/>
                  </a:spcBef>
                  <a:defRPr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</a:t>
                </a:r>
                <a:r>
                  <a:rPr lang="en-US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of 18 algorithms on 8 benchmarks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EC1F9D-1A80-4B15-A52A-37FC0802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6" y="3539842"/>
                <a:ext cx="10826496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5E780A7F-8E98-4B81-A4D7-7F753A422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79" y="4123239"/>
            <a:ext cx="11627071" cy="23167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624BE6-2D62-4D6E-B42D-6FEB96D7B1D7}"/>
              </a:ext>
            </a:extLst>
          </p:cNvPr>
          <p:cNvSpPr/>
          <p:nvPr/>
        </p:nvSpPr>
        <p:spPr>
          <a:xfrm>
            <a:off x="11120776" y="1024379"/>
            <a:ext cx="702172" cy="207333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983D25-7688-4B67-8777-A2A975BBFFCD}"/>
              </a:ext>
            </a:extLst>
          </p:cNvPr>
          <p:cNvSpPr/>
          <p:nvPr/>
        </p:nvSpPr>
        <p:spPr>
          <a:xfrm>
            <a:off x="11120776" y="4366703"/>
            <a:ext cx="702172" cy="207333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89FA24-E7E8-40A6-98A8-5B21A12E87FA}"/>
              </a:ext>
            </a:extLst>
          </p:cNvPr>
          <p:cNvSpPr/>
          <p:nvPr/>
        </p:nvSpPr>
        <p:spPr>
          <a:xfrm>
            <a:off x="1038257" y="2789563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BE7D47-E243-4EB1-8C88-65E40B12FDAF}"/>
              </a:ext>
            </a:extLst>
          </p:cNvPr>
          <p:cNvSpPr/>
          <p:nvPr/>
        </p:nvSpPr>
        <p:spPr>
          <a:xfrm>
            <a:off x="3502057" y="2789563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86EBB-865F-45F4-A5FB-16B72BA548EE}"/>
              </a:ext>
            </a:extLst>
          </p:cNvPr>
          <p:cNvSpPr/>
          <p:nvPr/>
        </p:nvSpPr>
        <p:spPr>
          <a:xfrm>
            <a:off x="987457" y="6152187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81622D-00D0-46EA-A330-E04B3C844C41}"/>
              </a:ext>
            </a:extLst>
          </p:cNvPr>
          <p:cNvSpPr/>
          <p:nvPr/>
        </p:nvSpPr>
        <p:spPr>
          <a:xfrm>
            <a:off x="3502057" y="6140627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9FE4B6-0334-498F-99A2-FC6F445E4C47}"/>
              </a:ext>
            </a:extLst>
          </p:cNvPr>
          <p:cNvSpPr/>
          <p:nvPr/>
        </p:nvSpPr>
        <p:spPr>
          <a:xfrm>
            <a:off x="1749457" y="2789563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88B395-7016-4EC1-B3F7-5FEEEF8D3A2B}"/>
              </a:ext>
            </a:extLst>
          </p:cNvPr>
          <p:cNvSpPr/>
          <p:nvPr/>
        </p:nvSpPr>
        <p:spPr>
          <a:xfrm>
            <a:off x="8628512" y="2789563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6D8CE-065B-4F5B-AC8B-6ADFFE83B20E}"/>
              </a:ext>
            </a:extLst>
          </p:cNvPr>
          <p:cNvSpPr/>
          <p:nvPr/>
        </p:nvSpPr>
        <p:spPr>
          <a:xfrm>
            <a:off x="8628512" y="6140627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1B8B88-658A-45B0-932F-8005D2DD3E4B}"/>
              </a:ext>
            </a:extLst>
          </p:cNvPr>
          <p:cNvSpPr/>
          <p:nvPr/>
        </p:nvSpPr>
        <p:spPr>
          <a:xfrm>
            <a:off x="1707012" y="6140627"/>
            <a:ext cx="520700" cy="29941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F87FAD-A45B-4CBD-9164-56DF961E2950}"/>
                  </a:ext>
                </a:extLst>
              </p:cNvPr>
              <p:cNvSpPr txBox="1"/>
              <p:nvPr/>
            </p:nvSpPr>
            <p:spPr>
              <a:xfrm>
                <a:off x="283179" y="3158950"/>
                <a:ext cx="6356780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𝑠𝑒𝑒𝑘𝑠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𝑐𝑜𝑛𝑠𝑖𝑠𝑡𝑒𝑛𝑡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𝑜𝑢𝑡𝑙𝑖𝑒𝑟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𝑟𝑎𝑛𝑘𝑖𝑛𝑔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𝑑𝑒𝑡𝑒𝑐𝑡𝑜𝑟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F87FAD-A45B-4CBD-9164-56DF961E2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9" y="3158950"/>
                <a:ext cx="6356780" cy="369332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2697AB-703B-478A-9ED7-C273FF62793E}"/>
                  </a:ext>
                </a:extLst>
              </p:cNvPr>
              <p:cNvSpPr txBox="1"/>
              <p:nvPr/>
            </p:nvSpPr>
            <p:spPr>
              <a:xfrm>
                <a:off x="8393621" y="3169606"/>
                <a:ext cx="3516630" cy="369332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𝑝𝑟𝑜𝑐𝑒𝑠𝑠𝑖𝑛𝑔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2697AB-703B-478A-9ED7-C273FF62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621" y="3169606"/>
                <a:ext cx="3516630" cy="369332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38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C0D0-CC69-46E7-A760-67E1E5E7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FCA8-2AB3-4B5D-9213-0DDE5B60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054E4-3321-45E3-BEF9-0A1D1AE3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0CFA8-02AF-4E12-8239-D3EE952BE6BD}"/>
              </a:ext>
            </a:extLst>
          </p:cNvPr>
          <p:cNvSpPr txBox="1"/>
          <p:nvPr/>
        </p:nvSpPr>
        <p:spPr>
          <a:xfrm>
            <a:off x="538214" y="1229023"/>
            <a:ext cx="6166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and outlier trends during training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C59DE-D8C2-48C3-9FCF-2AB861454357}"/>
              </a:ext>
            </a:extLst>
          </p:cNvPr>
          <p:cNvSpPr txBox="1"/>
          <p:nvPr/>
        </p:nvSpPr>
        <p:spPr>
          <a:xfrm>
            <a:off x="538214" y="3694921"/>
            <a:ext cx="734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weight adjustment on AUC and fairness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0A69B76-E918-4BC0-9749-5DFAA98C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4" y="1824098"/>
            <a:ext cx="8318090" cy="1737413"/>
          </a:xfrm>
          <a:prstGeom prst="rect">
            <a:avLst/>
          </a:prstGeom>
        </p:spPr>
      </p:pic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5E443ADA-6F04-4867-AD8F-7D6477CF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14" y="4289995"/>
            <a:ext cx="4818656" cy="203259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6145665-9D08-44F2-9EE8-21252E2FAE40}"/>
              </a:ext>
            </a:extLst>
          </p:cNvPr>
          <p:cNvSpPr/>
          <p:nvPr/>
        </p:nvSpPr>
        <p:spPr>
          <a:xfrm>
            <a:off x="931914" y="2133603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F13FD2-1F9A-4E53-9144-DD0405A64851}"/>
              </a:ext>
            </a:extLst>
          </p:cNvPr>
          <p:cNvSpPr/>
          <p:nvPr/>
        </p:nvSpPr>
        <p:spPr>
          <a:xfrm>
            <a:off x="3040114" y="2711931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BFE414-D1D2-46AB-9FE6-13A092D7AC17}"/>
              </a:ext>
            </a:extLst>
          </p:cNvPr>
          <p:cNvSpPr/>
          <p:nvPr/>
        </p:nvSpPr>
        <p:spPr>
          <a:xfrm>
            <a:off x="5084814" y="2133603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33F787-0792-41E7-A28A-830ADFAA4C85}"/>
              </a:ext>
            </a:extLst>
          </p:cNvPr>
          <p:cNvSpPr/>
          <p:nvPr/>
        </p:nvSpPr>
        <p:spPr>
          <a:xfrm>
            <a:off x="7154914" y="2635312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FDE49E-90EC-4516-B711-3428ABD17EA7}"/>
              </a:ext>
            </a:extLst>
          </p:cNvPr>
          <p:cNvSpPr/>
          <p:nvPr/>
        </p:nvSpPr>
        <p:spPr>
          <a:xfrm>
            <a:off x="931914" y="2815175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8929F2-4E4A-48D3-B3F1-2D88082EA710}"/>
              </a:ext>
            </a:extLst>
          </p:cNvPr>
          <p:cNvSpPr/>
          <p:nvPr/>
        </p:nvSpPr>
        <p:spPr>
          <a:xfrm>
            <a:off x="3040114" y="2014511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57ADEA-D2E5-4998-B476-C7A5C43506DD}"/>
              </a:ext>
            </a:extLst>
          </p:cNvPr>
          <p:cNvSpPr/>
          <p:nvPr/>
        </p:nvSpPr>
        <p:spPr>
          <a:xfrm>
            <a:off x="5046304" y="2815175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18C685-130D-41D5-8F22-DAAB7344591B}"/>
              </a:ext>
            </a:extLst>
          </p:cNvPr>
          <p:cNvSpPr/>
          <p:nvPr/>
        </p:nvSpPr>
        <p:spPr>
          <a:xfrm>
            <a:off x="7172939" y="2077545"/>
            <a:ext cx="1803810" cy="30432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C98AC7-9B13-449A-A287-1F3CBEBE4B4A}"/>
                  </a:ext>
                </a:extLst>
              </p:cNvPr>
              <p:cNvSpPr txBox="1"/>
              <p:nvPr/>
            </p:nvSpPr>
            <p:spPr>
              <a:xfrm>
                <a:off x="9261064" y="1576629"/>
                <a:ext cx="2330655" cy="1722587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Our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adaptive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weight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module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reinforces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inliers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′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contributions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by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approximately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25%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and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decreases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that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of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outliers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by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50%.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C98AC7-9B13-449A-A287-1F3CBEBE4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064" y="1576629"/>
                <a:ext cx="2330655" cy="1722587"/>
              </a:xfrm>
              <a:prstGeom prst="rect">
                <a:avLst/>
              </a:prstGeom>
              <a:blipFill>
                <a:blip r:embed="rId4"/>
                <a:stretch>
                  <a:fillRect b="-348"/>
                </a:stretch>
              </a:blipFill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5469577-AD8B-4B10-932A-568D54DB84D0}"/>
              </a:ext>
            </a:extLst>
          </p:cNvPr>
          <p:cNvSpPr/>
          <p:nvPr/>
        </p:nvSpPr>
        <p:spPr>
          <a:xfrm>
            <a:off x="873922" y="4289995"/>
            <a:ext cx="477092" cy="174121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D9AF5B-004C-4576-AD5E-A67060967665}"/>
              </a:ext>
            </a:extLst>
          </p:cNvPr>
          <p:cNvSpPr/>
          <p:nvPr/>
        </p:nvSpPr>
        <p:spPr>
          <a:xfrm>
            <a:off x="2633714" y="4289995"/>
            <a:ext cx="275728" cy="174121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F1BC05-080B-419F-9E5A-4ABFA53FB16B}"/>
              </a:ext>
            </a:extLst>
          </p:cNvPr>
          <p:cNvSpPr/>
          <p:nvPr/>
        </p:nvSpPr>
        <p:spPr>
          <a:xfrm>
            <a:off x="4192142" y="4289995"/>
            <a:ext cx="651782" cy="1741214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52DB9B-1672-4B5E-A446-DF3900423998}"/>
              </a:ext>
            </a:extLst>
          </p:cNvPr>
          <p:cNvSpPr/>
          <p:nvPr/>
        </p:nvSpPr>
        <p:spPr>
          <a:xfrm>
            <a:off x="3321350" y="4289994"/>
            <a:ext cx="275728" cy="1741215"/>
          </a:xfrm>
          <a:prstGeom prst="rect">
            <a:avLst/>
          </a:prstGeom>
          <a:noFill/>
          <a:ln w="317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FAB9F-70C6-432F-A674-903217917245}"/>
                  </a:ext>
                </a:extLst>
              </p:cNvPr>
              <p:cNvSpPr txBox="1"/>
              <p:nvPr/>
            </p:nvSpPr>
            <p:spPr>
              <a:xfrm>
                <a:off x="6335944" y="4411892"/>
                <a:ext cx="4090447" cy="1181285"/>
              </a:xfrm>
              <a:prstGeom prst="rect">
                <a:avLst/>
              </a:prstGeom>
              <a:noFill/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The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weight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module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′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enhancement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in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outlier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validation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invariably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applies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to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all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subgroups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,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thus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closing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their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validity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gaps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and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making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the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model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fairer</m:t>
                      </m:r>
                      <m:r>
                        <m:rPr>
                          <m:nor/>
                        </m:rPr>
                        <a:rPr kumimoji="0" lang="en-US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BFAB9F-70C6-432F-A674-903217917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44" y="4411892"/>
                <a:ext cx="4090447" cy="1181285"/>
              </a:xfrm>
              <a:prstGeom prst="rect">
                <a:avLst/>
              </a:prstGeom>
              <a:blipFill>
                <a:blip r:embed="rId5"/>
                <a:stretch>
                  <a:fillRect b="-503"/>
                </a:stretch>
              </a:blipFill>
              <a:ln w="31750">
                <a:solidFill>
                  <a:srgbClr val="70AD47">
                    <a:lumMod val="75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5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5EDE-9188-4499-B590-83F36EEE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Publication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5C5C-687C-458C-8CFA-5E04432EF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</a:t>
            </a:r>
            <a:r>
              <a:rPr lang="en-US" sz="1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labyrinth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sz="1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topics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practical scenarios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</a:t>
            </a:r>
            <a:r>
              <a:rPr lang="en-US" sz="1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T-style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-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KDD, ICDM, SDM, AAAI, IJCAI, CIKM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-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TPAMI, TKDE, TIP, TFS, TKDD, DMKD, BMC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209B-8F5F-4A7A-BA2A-1C179C70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3F37EF-6423-4EF6-B024-71086A622DA7}"/>
              </a:ext>
            </a:extLst>
          </p:cNvPr>
          <p:cNvGrpSpPr/>
          <p:nvPr/>
        </p:nvGrpSpPr>
        <p:grpSpPr>
          <a:xfrm>
            <a:off x="7101848" y="2137268"/>
            <a:ext cx="4899217" cy="3275937"/>
            <a:chOff x="7391393" y="2234317"/>
            <a:chExt cx="3222104" cy="2585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3BADBB-8034-4C3A-BB34-8A326346E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1393" y="2374416"/>
              <a:ext cx="2435287" cy="22770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CC99D6-CE66-4965-870E-ADF490A6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8704" y="2234317"/>
              <a:ext cx="804793" cy="2585747"/>
            </a:xfrm>
            <a:prstGeom prst="rect">
              <a:avLst/>
            </a:prstGeom>
          </p:spPr>
        </p:pic>
      </p:grpSp>
      <p:cxnSp>
        <p:nvCxnSpPr>
          <p:cNvPr id="8" name="直接连接符 27">
            <a:extLst>
              <a:ext uri="{FF2B5EF4-FFF2-40B4-BE49-F238E27FC236}">
                <a16:creationId xmlns:a16="http://schemas.microsoft.com/office/drawing/2014/main" id="{13CFA78A-5DE4-44FB-818C-14AB11A556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072638" y="4374193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1">
            <a:extLst>
              <a:ext uri="{FF2B5EF4-FFF2-40B4-BE49-F238E27FC236}">
                <a16:creationId xmlns:a16="http://schemas.microsoft.com/office/drawing/2014/main" id="{60F52F1C-81CD-42AD-8B68-F74859CDBA9D}"/>
              </a:ext>
            </a:extLst>
          </p:cNvPr>
          <p:cNvSpPr txBox="1"/>
          <p:nvPr/>
        </p:nvSpPr>
        <p:spPr>
          <a:xfrm>
            <a:off x="10030272" y="4266308"/>
            <a:ext cx="1779654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39">
            <a:extLst>
              <a:ext uri="{FF2B5EF4-FFF2-40B4-BE49-F238E27FC236}">
                <a16:creationId xmlns:a16="http://schemas.microsoft.com/office/drawing/2014/main" id="{2D5C7FD1-D450-441F-92C9-5D84F466D016}"/>
              </a:ext>
            </a:extLst>
          </p:cNvPr>
          <p:cNvSpPr/>
          <p:nvPr/>
        </p:nvSpPr>
        <p:spPr>
          <a:xfrm>
            <a:off x="8822332" y="478761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9">
            <a:extLst>
              <a:ext uri="{FF2B5EF4-FFF2-40B4-BE49-F238E27FC236}">
                <a16:creationId xmlns:a16="http://schemas.microsoft.com/office/drawing/2014/main" id="{8C4DB920-FCBE-447D-9AA7-E10CD5278F6F}"/>
              </a:ext>
            </a:extLst>
          </p:cNvPr>
          <p:cNvSpPr/>
          <p:nvPr/>
        </p:nvSpPr>
        <p:spPr>
          <a:xfrm>
            <a:off x="8822332" y="4258577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27AA806-4DE7-4AE8-B750-EF923EC3BE4E}"/>
              </a:ext>
            </a:extLst>
          </p:cNvPr>
          <p:cNvSpPr/>
          <p:nvPr/>
        </p:nvSpPr>
        <p:spPr>
          <a:xfrm>
            <a:off x="8822332" y="3783433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39">
            <a:extLst>
              <a:ext uri="{FF2B5EF4-FFF2-40B4-BE49-F238E27FC236}">
                <a16:creationId xmlns:a16="http://schemas.microsoft.com/office/drawing/2014/main" id="{0CF3BA2A-FCCE-495E-805B-525DA6EA64B2}"/>
              </a:ext>
            </a:extLst>
          </p:cNvPr>
          <p:cNvSpPr/>
          <p:nvPr/>
        </p:nvSpPr>
        <p:spPr>
          <a:xfrm>
            <a:off x="8822332" y="3325109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27">
            <a:extLst>
              <a:ext uri="{FF2B5EF4-FFF2-40B4-BE49-F238E27FC236}">
                <a16:creationId xmlns:a16="http://schemas.microsoft.com/office/drawing/2014/main" id="{591D5013-1E9A-4D9A-8D85-02A0ADCDE8E7}"/>
              </a:ext>
            </a:extLst>
          </p:cNvPr>
          <p:cNvCxnSpPr>
            <a:cxnSpLocks/>
          </p:cNvCxnSpPr>
          <p:nvPr/>
        </p:nvCxnSpPr>
        <p:spPr>
          <a:xfrm>
            <a:off x="7864698" y="4912765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1">
            <a:extLst>
              <a:ext uri="{FF2B5EF4-FFF2-40B4-BE49-F238E27FC236}">
                <a16:creationId xmlns:a16="http://schemas.microsoft.com/office/drawing/2014/main" id="{17629ED8-81B4-4EE3-B8A2-8F6C76841FBA}"/>
              </a:ext>
            </a:extLst>
          </p:cNvPr>
          <p:cNvSpPr txBox="1"/>
          <p:nvPr/>
        </p:nvSpPr>
        <p:spPr>
          <a:xfrm>
            <a:off x="5618659" y="4796765"/>
            <a:ext cx="2225289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680A0851-7AF0-486A-9DF9-CA9F2FCAA4D5}"/>
              </a:ext>
            </a:extLst>
          </p:cNvPr>
          <p:cNvCxnSpPr>
            <a:cxnSpLocks/>
          </p:cNvCxnSpPr>
          <p:nvPr/>
        </p:nvCxnSpPr>
        <p:spPr>
          <a:xfrm>
            <a:off x="7843948" y="3908586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1">
            <a:extLst>
              <a:ext uri="{FF2B5EF4-FFF2-40B4-BE49-F238E27FC236}">
                <a16:creationId xmlns:a16="http://schemas.microsoft.com/office/drawing/2014/main" id="{8BCC0DC1-BB98-41B7-B041-CEC9F77D5AB9}"/>
              </a:ext>
            </a:extLst>
          </p:cNvPr>
          <p:cNvSpPr txBox="1"/>
          <p:nvPr/>
        </p:nvSpPr>
        <p:spPr>
          <a:xfrm>
            <a:off x="6082342" y="3775236"/>
            <a:ext cx="1734770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EDD45A8B-4827-4F34-8DE0-430B347392C5}"/>
              </a:ext>
            </a:extLst>
          </p:cNvPr>
          <p:cNvSpPr txBox="1"/>
          <p:nvPr/>
        </p:nvSpPr>
        <p:spPr>
          <a:xfrm>
            <a:off x="9889416" y="3374670"/>
            <a:ext cx="1967205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E2B718D5-8D7B-4044-A143-0ACEDBAF7CD6}"/>
              </a:ext>
            </a:extLst>
          </p:cNvPr>
          <p:cNvCxnSpPr>
            <a:cxnSpLocks/>
          </p:cNvCxnSpPr>
          <p:nvPr/>
        </p:nvCxnSpPr>
        <p:spPr>
          <a:xfrm>
            <a:off x="9072638" y="3478843"/>
            <a:ext cx="822960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39">
            <a:extLst>
              <a:ext uri="{FF2B5EF4-FFF2-40B4-BE49-F238E27FC236}">
                <a16:creationId xmlns:a16="http://schemas.microsoft.com/office/drawing/2014/main" id="{7E03B2B3-AA85-45F5-822E-73886475D80B}"/>
              </a:ext>
            </a:extLst>
          </p:cNvPr>
          <p:cNvSpPr/>
          <p:nvPr/>
        </p:nvSpPr>
        <p:spPr>
          <a:xfrm>
            <a:off x="7330564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9">
            <a:extLst>
              <a:ext uri="{FF2B5EF4-FFF2-40B4-BE49-F238E27FC236}">
                <a16:creationId xmlns:a16="http://schemas.microsoft.com/office/drawing/2014/main" id="{69B348D9-6C12-47A1-A5D6-399D65DB4B60}"/>
              </a:ext>
            </a:extLst>
          </p:cNvPr>
          <p:cNvSpPr/>
          <p:nvPr/>
        </p:nvSpPr>
        <p:spPr>
          <a:xfrm>
            <a:off x="8267866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7852644C-EB46-4862-A013-616D57EE3561}"/>
              </a:ext>
            </a:extLst>
          </p:cNvPr>
          <p:cNvSpPr/>
          <p:nvPr/>
        </p:nvSpPr>
        <p:spPr>
          <a:xfrm>
            <a:off x="9205168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39">
            <a:extLst>
              <a:ext uri="{FF2B5EF4-FFF2-40B4-BE49-F238E27FC236}">
                <a16:creationId xmlns:a16="http://schemas.microsoft.com/office/drawing/2014/main" id="{EE8D1570-E3F0-4AEE-9621-EE02D88EA08E}"/>
              </a:ext>
            </a:extLst>
          </p:cNvPr>
          <p:cNvSpPr/>
          <p:nvPr/>
        </p:nvSpPr>
        <p:spPr>
          <a:xfrm>
            <a:off x="10250599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7">
            <a:extLst>
              <a:ext uri="{FF2B5EF4-FFF2-40B4-BE49-F238E27FC236}">
                <a16:creationId xmlns:a16="http://schemas.microsoft.com/office/drawing/2014/main" id="{671DD874-A4AD-45C9-B60C-0D2F0177517C}"/>
              </a:ext>
            </a:extLst>
          </p:cNvPr>
          <p:cNvCxnSpPr>
            <a:cxnSpLocks/>
          </p:cNvCxnSpPr>
          <p:nvPr/>
        </p:nvCxnSpPr>
        <p:spPr>
          <a:xfrm>
            <a:off x="7450331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1">
            <a:extLst>
              <a:ext uri="{FF2B5EF4-FFF2-40B4-BE49-F238E27FC236}">
                <a16:creationId xmlns:a16="http://schemas.microsoft.com/office/drawing/2014/main" id="{DA900F15-7D06-4BCA-AD49-9EA3BD8398B3}"/>
              </a:ext>
            </a:extLst>
          </p:cNvPr>
          <p:cNvSpPr txBox="1"/>
          <p:nvPr/>
        </p:nvSpPr>
        <p:spPr>
          <a:xfrm>
            <a:off x="6126526" y="1917723"/>
            <a:ext cx="1426994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7">
            <a:extLst>
              <a:ext uri="{FF2B5EF4-FFF2-40B4-BE49-F238E27FC236}">
                <a16:creationId xmlns:a16="http://schemas.microsoft.com/office/drawing/2014/main" id="{FCD2A5D3-3B2E-4618-A0D0-CE995AD03E25}"/>
              </a:ext>
            </a:extLst>
          </p:cNvPr>
          <p:cNvCxnSpPr>
            <a:cxnSpLocks/>
          </p:cNvCxnSpPr>
          <p:nvPr/>
        </p:nvCxnSpPr>
        <p:spPr>
          <a:xfrm>
            <a:off x="9330321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1">
            <a:extLst>
              <a:ext uri="{FF2B5EF4-FFF2-40B4-BE49-F238E27FC236}">
                <a16:creationId xmlns:a16="http://schemas.microsoft.com/office/drawing/2014/main" id="{2BB53C1A-C624-4BE0-AD5B-8BB59FF0B853}"/>
              </a:ext>
            </a:extLst>
          </p:cNvPr>
          <p:cNvSpPr txBox="1"/>
          <p:nvPr/>
        </p:nvSpPr>
        <p:spPr>
          <a:xfrm>
            <a:off x="8963501" y="1917723"/>
            <a:ext cx="124745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769C28-0C6E-4579-BDFD-3C9E10D510FB}"/>
              </a:ext>
            </a:extLst>
          </p:cNvPr>
          <p:cNvCxnSpPr>
            <a:cxnSpLocks/>
          </p:cNvCxnSpPr>
          <p:nvPr/>
        </p:nvCxnSpPr>
        <p:spPr>
          <a:xfrm>
            <a:off x="10375752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1">
            <a:extLst>
              <a:ext uri="{FF2B5EF4-FFF2-40B4-BE49-F238E27FC236}">
                <a16:creationId xmlns:a16="http://schemas.microsoft.com/office/drawing/2014/main" id="{BDCF8909-87F3-4776-8A5A-13735D461DC3}"/>
              </a:ext>
            </a:extLst>
          </p:cNvPr>
          <p:cNvSpPr txBox="1"/>
          <p:nvPr/>
        </p:nvSpPr>
        <p:spPr>
          <a:xfrm>
            <a:off x="10349193" y="1917723"/>
            <a:ext cx="111921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1">
            <a:extLst>
              <a:ext uri="{FF2B5EF4-FFF2-40B4-BE49-F238E27FC236}">
                <a16:creationId xmlns:a16="http://schemas.microsoft.com/office/drawing/2014/main" id="{1D847BB8-6333-485F-B130-E546E9D6DB9A}"/>
              </a:ext>
            </a:extLst>
          </p:cNvPr>
          <p:cNvSpPr txBox="1"/>
          <p:nvPr/>
        </p:nvSpPr>
        <p:spPr>
          <a:xfrm>
            <a:off x="7689285" y="1917723"/>
            <a:ext cx="111921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连接符 27">
            <a:extLst>
              <a:ext uri="{FF2B5EF4-FFF2-40B4-BE49-F238E27FC236}">
                <a16:creationId xmlns:a16="http://schemas.microsoft.com/office/drawing/2014/main" id="{8FAD0BC3-034C-4483-AEEB-73C8D6CE1BE9}"/>
              </a:ext>
            </a:extLst>
          </p:cNvPr>
          <p:cNvCxnSpPr>
            <a:cxnSpLocks/>
          </p:cNvCxnSpPr>
          <p:nvPr/>
        </p:nvCxnSpPr>
        <p:spPr>
          <a:xfrm>
            <a:off x="8393019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4DDC5E8-2525-4E8D-B503-07E265A0326A}"/>
              </a:ext>
            </a:extLst>
          </p:cNvPr>
          <p:cNvSpPr/>
          <p:nvPr/>
        </p:nvSpPr>
        <p:spPr>
          <a:xfrm>
            <a:off x="7997531" y="5134023"/>
            <a:ext cx="1931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Optimization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24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DCE-D2D6-4C9D-A409-B947A117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CF996-C8CA-4D54-BD6B-83536DCC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1141"/>
            <a:ext cx="11579384" cy="5181600"/>
          </a:xfrm>
        </p:spPr>
        <p:txBody>
          <a:bodyPr/>
          <a:lstStyle/>
          <a:p>
            <a:pPr lvl="1" algn="just"/>
            <a:r>
              <a:rPr lang="en-US" dirty="0"/>
              <a:t>Our model adopts </a:t>
            </a:r>
            <a:r>
              <a:rPr lang="en-US" dirty="0">
                <a:solidFill>
                  <a:srgbClr val="00A4E4"/>
                </a:solidFill>
              </a:rPr>
              <a:t>representation learning </a:t>
            </a:r>
            <a:r>
              <a:rPr lang="en-US" dirty="0"/>
              <a:t>and </a:t>
            </a:r>
            <a:r>
              <a:rPr lang="en-US" dirty="0">
                <a:solidFill>
                  <a:srgbClr val="00A4E4"/>
                </a:solidFill>
              </a:rPr>
              <a:t>fairness-adversarial training</a:t>
            </a:r>
            <a:r>
              <a:rPr lang="en-US" dirty="0"/>
              <a:t>, with a </a:t>
            </a:r>
            <a:r>
              <a:rPr lang="en-US" dirty="0">
                <a:solidFill>
                  <a:srgbClr val="00A4E4"/>
                </a:solidFill>
              </a:rPr>
              <a:t>dynamic weight </a:t>
            </a:r>
            <a:r>
              <a:rPr lang="en-US" dirty="0"/>
              <a:t>in regulation of negative impacts from outlier points, to obtain a downstream task-favorable representation while simultaneously ensuring improvement in fairness degree. 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We strengthen the </a:t>
            </a:r>
            <a:r>
              <a:rPr lang="en-US" dirty="0">
                <a:solidFill>
                  <a:srgbClr val="00A4E4"/>
                </a:solidFill>
              </a:rPr>
              <a:t>fairness measurements </a:t>
            </a:r>
            <a:r>
              <a:rPr lang="en-US" dirty="0"/>
              <a:t>in the context of outlier detection by proposing two fairness metrics that test </a:t>
            </a:r>
            <a:r>
              <a:rPr lang="en-US" dirty="0">
                <a:solidFill>
                  <a:srgbClr val="00A4E4"/>
                </a:solidFill>
              </a:rPr>
              <a:t>subgroup-wise accuracy gap </a:t>
            </a:r>
            <a:r>
              <a:rPr lang="en-US" dirty="0"/>
              <a:t>and </a:t>
            </a:r>
            <a:r>
              <a:rPr lang="en-US" dirty="0">
                <a:solidFill>
                  <a:srgbClr val="00A4E4"/>
                </a:solidFill>
              </a:rPr>
              <a:t>subgroup distribution drift </a:t>
            </a:r>
            <a:r>
              <a:rPr lang="en-US" dirty="0"/>
              <a:t>in detected outliers. 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Extensive experiments on </a:t>
            </a:r>
            <a:r>
              <a:rPr lang="en-US" dirty="0">
                <a:solidFill>
                  <a:srgbClr val="00A4E4"/>
                </a:solidFill>
              </a:rPr>
              <a:t>eight real-world public datasets </a:t>
            </a:r>
            <a:r>
              <a:rPr lang="en-US" dirty="0"/>
              <a:t>demonstrate </a:t>
            </a:r>
            <a:r>
              <a:rPr lang="en-US" dirty="0">
                <a:solidFill>
                  <a:srgbClr val="00A4E4"/>
                </a:solidFill>
              </a:rPr>
              <a:t>evident edge </a:t>
            </a:r>
            <a:r>
              <a:rPr lang="en-US" dirty="0"/>
              <a:t>of DCFOD on all metrics in competitions with </a:t>
            </a:r>
            <a:r>
              <a:rPr lang="en-US" dirty="0">
                <a:solidFill>
                  <a:srgbClr val="00A4E4"/>
                </a:solidFill>
              </a:rPr>
              <a:t>17 unsupervised outlier detection methods</a:t>
            </a:r>
            <a:r>
              <a:rPr lang="en-US" dirty="0"/>
              <a:t>, including recently-proposed fair outlier detection methods and other conventional outlier detection algorithms.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59AFA-53E4-4C23-8295-AE9928FF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7366-941A-4086-B707-BC3048EF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2754-932E-47A2-89F0-D3E67A7B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Fairness-Aware Unsupervised Feature Selection </a:t>
            </a:r>
          </a:p>
          <a:p>
            <a:pPr lvl="1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Xiaoying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Xing, Hongfu Liu, Chen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Jundong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 in CIKM-21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FE318-B2D9-490A-B5A5-BDB08E88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31</a:t>
            </a:fld>
            <a:endParaRPr lang="en-US" dirty="0"/>
          </a:p>
        </p:txBody>
      </p:sp>
      <p:pic>
        <p:nvPicPr>
          <p:cNvPr id="16386" name="Picture 2" descr="CIKM 2021 (@CIKM2021) | Twitter">
            <a:extLst>
              <a:ext uri="{FF2B5EF4-FFF2-40B4-BE49-F238E27FC236}">
                <a16:creationId xmlns:a16="http://schemas.microsoft.com/office/drawing/2014/main" id="{64C49E83-A4E7-4CE7-B858-3F7C3118E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1"/>
          <a:stretch/>
        </p:blipFill>
        <p:spPr bwMode="auto">
          <a:xfrm>
            <a:off x="10125220" y="4591195"/>
            <a:ext cx="2063605" cy="17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7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50BF-15E7-4FA6-8B51-3B4A2CA8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1555A-FC21-4DB2-9BEA-634F0541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 vs Feature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16E2-10F2-4278-9084-525F1177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32</a:t>
            </a:fld>
            <a:endParaRPr lang="en-US" dirty="0"/>
          </a:p>
        </p:txBody>
      </p:sp>
      <p:pic>
        <p:nvPicPr>
          <p:cNvPr id="17410" name="Picture 2" descr="What is the difference between feature extraction and feature selection? |  Quantdare">
            <a:extLst>
              <a:ext uri="{FF2B5EF4-FFF2-40B4-BE49-F238E27FC236}">
                <a16:creationId xmlns:a16="http://schemas.microsoft.com/office/drawing/2014/main" id="{9F4FAB30-32F8-49FF-A2D5-0D61C533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247" y="1963791"/>
            <a:ext cx="7621298" cy="36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33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4E60-9E86-4C3A-A9C1-9604EAFC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Fairness-Aware Unsupervised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757C-3B6F-4B68-88B5-F35F853E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294B-D519-485F-B46F-5618DD6D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FB91366C-BAE0-4F20-9972-D460C215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89" y="1096169"/>
            <a:ext cx="6549776" cy="371316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F494BF5-FF9F-4D63-8B0D-1418A0D6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48" y="4914900"/>
            <a:ext cx="434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4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2F34-1DF3-4B93-BCE8-BFE9D53A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4F71C-F35A-467A-B156-7C48F179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datasets</a:t>
            </a:r>
          </a:p>
          <a:p>
            <a:pPr lvl="1"/>
            <a:r>
              <a:rPr lang="en-US" dirty="0"/>
              <a:t>Crime</a:t>
            </a:r>
          </a:p>
          <a:p>
            <a:pPr lvl="1"/>
            <a:r>
              <a:rPr lang="en-US" dirty="0"/>
              <a:t>Adolescent</a:t>
            </a:r>
          </a:p>
          <a:p>
            <a:pPr lvl="1"/>
            <a:r>
              <a:rPr lang="en-US" dirty="0"/>
              <a:t>Google+</a:t>
            </a:r>
          </a:p>
          <a:p>
            <a:pPr lvl="1"/>
            <a:r>
              <a:rPr lang="en-US" dirty="0"/>
              <a:t>Toxicity</a:t>
            </a:r>
          </a:p>
          <a:p>
            <a:endParaRPr lang="en-US" dirty="0"/>
          </a:p>
          <a:p>
            <a:r>
              <a:rPr lang="en-US" dirty="0"/>
              <a:t>Evaluation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C1722-FFFB-461D-9A96-6156BDB6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3917241-683B-4E7F-B425-D228EBB1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31" y="3429000"/>
            <a:ext cx="40386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F5F0-87E6-4339-8D3E-517C5B8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37E74-8AA2-47EF-9BE7-BB6E08C4E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EF77-32B0-488C-A30F-60F4256F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35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6D1BDC1-7C14-4597-9FD8-12A152F7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657350"/>
            <a:ext cx="101060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B532-3581-4722-95E3-FC252E78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AE1A-4895-4E10-92EA-BDCA48DF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99FE4-5843-4E2C-AC94-D49D2A23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0DDEE3-4F49-41C2-9C46-42CA14F0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595" y="1079067"/>
            <a:ext cx="5038725" cy="178117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D919AC0-FCD6-4362-BC10-690A6C86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3249396"/>
            <a:ext cx="4886325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DA063-82ED-4087-85C4-4828B069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3153497"/>
            <a:ext cx="4981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0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EAA3-E37E-49E5-8261-1A4FE07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8211-A81F-4935-B374-4D703EE8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Dyadic Fairness: Exploring and Mitigating Bias in Graph Connections</a:t>
            </a:r>
          </a:p>
          <a:p>
            <a:pPr lvl="1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Peizhao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Han Zhao,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Pengyu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Hong and Hongfu Liu in ICLR-20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BBD92-8A09-458C-81FD-D94F6560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37</a:t>
            </a:fld>
            <a:endParaRPr lang="en-US" dirty="0"/>
          </a:p>
        </p:txBody>
      </p:sp>
      <p:pic>
        <p:nvPicPr>
          <p:cNvPr id="18434" name="Picture 2" descr="ICLR · SlidesLive">
            <a:extLst>
              <a:ext uri="{FF2B5EF4-FFF2-40B4-BE49-F238E27FC236}">
                <a16:creationId xmlns:a16="http://schemas.microsoft.com/office/drawing/2014/main" id="{97A24C21-4044-48A0-8856-3B02184A9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11"/>
          <a:stretch/>
        </p:blipFill>
        <p:spPr bwMode="auto">
          <a:xfrm>
            <a:off x="10691813" y="5316105"/>
            <a:ext cx="1343169" cy="110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2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DA26-AE79-45F1-A554-9E945D1A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86BE-B0F0-443D-B11A-B48BAE359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study the problem of disparate impact on </a:t>
            </a:r>
            <a:r>
              <a:rPr lang="en-US" b="1" dirty="0">
                <a:solidFill>
                  <a:srgbClr val="00A4E4"/>
                </a:solidFill>
              </a:rPr>
              <a:t>graph-structured</a:t>
            </a:r>
            <a:r>
              <a:rPr lang="en-US" dirty="0"/>
              <a:t> data with the </a:t>
            </a:r>
            <a:r>
              <a:rPr lang="en-US" b="1" dirty="0">
                <a:solidFill>
                  <a:srgbClr val="00A4E4"/>
                </a:solidFill>
              </a:rPr>
              <a:t>link prediction </a:t>
            </a:r>
            <a:r>
              <a:rPr lang="en-US" dirty="0"/>
              <a:t>application</a:t>
            </a:r>
          </a:p>
          <a:p>
            <a:endParaRPr lang="en-US" dirty="0"/>
          </a:p>
          <a:p>
            <a:r>
              <a:rPr lang="en-US" dirty="0"/>
              <a:t>Fairness notation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F0E7-687B-4217-8134-174D6833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16AF9-E211-49C2-A24D-B84FF0A71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6"/>
          <a:stretch/>
        </p:blipFill>
        <p:spPr>
          <a:xfrm>
            <a:off x="2079625" y="3066473"/>
            <a:ext cx="8029575" cy="795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438748-A411-4EE2-9965-4C8A72377DAC}"/>
              </a:ext>
            </a:extLst>
          </p:cNvPr>
          <p:cNvSpPr/>
          <p:nvPr/>
        </p:nvSpPr>
        <p:spPr>
          <a:xfrm>
            <a:off x="6271492" y="3066473"/>
            <a:ext cx="1234540" cy="2770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0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4734-F2F3-4A54-890B-FE80C483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Graph Connections Affect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92A3-BAF3-41CE-AD0E-34E62369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26401-1E07-48E8-99BC-9C8A9EB4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6" name="Picture 5" descr="Word&#10;&#10;Description automatically generated with low confidence">
            <a:extLst>
              <a:ext uri="{FF2B5EF4-FFF2-40B4-BE49-F238E27FC236}">
                <a16:creationId xmlns:a16="http://schemas.microsoft.com/office/drawing/2014/main" id="{1DAEB82C-4912-4921-BE33-5B7A3D15C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2"/>
          <a:stretch/>
        </p:blipFill>
        <p:spPr>
          <a:xfrm>
            <a:off x="1869353" y="1782617"/>
            <a:ext cx="8191500" cy="104457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F45B271-33D8-4AAB-A941-3EA8AB96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840" y="3881438"/>
            <a:ext cx="801052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3CD587-8535-44D9-BB24-E144F7E6043D}"/>
              </a:ext>
            </a:extLst>
          </p:cNvPr>
          <p:cNvSpPr/>
          <p:nvPr/>
        </p:nvSpPr>
        <p:spPr>
          <a:xfrm>
            <a:off x="6687127" y="5070764"/>
            <a:ext cx="350982" cy="2770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6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 in Unsupervised Learning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Fair Clustering for Visual Learning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[CVPR-20]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Clustering based Fair Outlier Detection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[KDD-21]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Fairness-Aware Unsupervised Feature Selection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[CIKM-21]</a:t>
            </a:r>
          </a:p>
          <a:p>
            <a:pPr lvl="1"/>
            <a:endParaRPr lang="en-US" altLang="zh-CN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pPr lvl="1"/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Dyadic Fairness: Exploring and Mitigating Bias in Graph Connections </a:t>
            </a: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[ICLR-20]</a:t>
            </a: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04928B-115C-4091-8A79-1A29AEE71D8E}"/>
              </a:ext>
            </a:extLst>
          </p:cNvPr>
          <p:cNvSpPr/>
          <p:nvPr/>
        </p:nvSpPr>
        <p:spPr>
          <a:xfrm>
            <a:off x="6366966" y="3053301"/>
            <a:ext cx="155448" cy="914400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C7C4C-DD9D-4391-B698-6E4C3C33C2D1}"/>
              </a:ext>
            </a:extLst>
          </p:cNvPr>
          <p:cNvSpPr txBox="1"/>
          <p:nvPr/>
        </p:nvSpPr>
        <p:spPr>
          <a:xfrm>
            <a:off x="6602280" y="3325835"/>
            <a:ext cx="1556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Fairness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0A59-B274-4316-98EA-4FD93E4FA22D}"/>
              </a:ext>
            </a:extLst>
          </p:cNvPr>
          <p:cNvSpPr txBox="1"/>
          <p:nvPr/>
        </p:nvSpPr>
        <p:spPr>
          <a:xfrm>
            <a:off x="8862128" y="4790200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Dyadic Fairness</a:t>
            </a:r>
          </a:p>
        </p:txBody>
      </p:sp>
    </p:spTree>
    <p:extLst>
      <p:ext uri="{BB962C8B-B14F-4D97-AF65-F5344CB8AC3E}">
        <p14:creationId xmlns:p14="http://schemas.microsoft.com/office/powerpoint/2010/main" val="32726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A9E3-AD06-49C0-A63A-B440EF6F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Fair Graph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938A-247D-4824-883F-E5718088E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46F5F-4365-450C-959F-02AA30D5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A8D7-1673-4421-8FFE-9CCBBBAD3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9"/>
          <a:stretch/>
        </p:blipFill>
        <p:spPr>
          <a:xfrm>
            <a:off x="2389764" y="1985818"/>
            <a:ext cx="6762750" cy="393844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93F261D-AED0-4265-8D17-7C4577A9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37" y="3124200"/>
            <a:ext cx="69913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04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0C91-EC34-4987-A4F5-9F73DA62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228DC-FA3F-46AD-A5A7-41E019D9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3DF36-8887-40EB-96DC-142232D2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DE3C7-0CA0-4B06-ADDE-642F0BAC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192337"/>
            <a:ext cx="7924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33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F494-5356-48DE-AD84-14DB26BB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626B-CC44-4171-A387-9AFBE42F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85AB-189B-43CB-8416-4C8C3A9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FAEDB03-C5A0-4B35-A373-5B029949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68" y="1011917"/>
            <a:ext cx="801052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C5FEB-1C2E-42E8-AA4C-15F559B9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0" y="3164423"/>
            <a:ext cx="5292793" cy="239780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4575132-45FB-468A-AEB8-5478D1A89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44" y="3014788"/>
            <a:ext cx="5547959" cy="25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24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537A-5500-4E20-9880-8FF645DF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F49-EF99-4A8B-9AB5-87DCEF1F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Dyadic Fairness</a:t>
            </a:r>
          </a:p>
          <a:p>
            <a:endParaRPr lang="en-US" dirty="0"/>
          </a:p>
          <a:p>
            <a:r>
              <a:rPr lang="en-US" dirty="0"/>
              <a:t>Graph connections affect fairness</a:t>
            </a:r>
          </a:p>
          <a:p>
            <a:endParaRPr lang="en-US" dirty="0"/>
          </a:p>
          <a:p>
            <a:r>
              <a:rPr lang="en-US" dirty="0" err="1"/>
              <a:t>FairAjd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A1B5-D1CC-460E-8B97-4A7965EE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C154-101B-4E8C-9115-50C95E0F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altLang="zh-CN" dirty="0"/>
              <a:t>onclusion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5CF0-3980-4E9E-B820-C0679613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990600"/>
            <a:ext cx="6024517" cy="5181600"/>
          </a:xfrm>
        </p:spPr>
        <p:txBody>
          <a:bodyPr/>
          <a:lstStyle/>
          <a:p>
            <a:r>
              <a:rPr lang="en-US" dirty="0"/>
              <a:t>In this talk, we mainly focus on group fairness and address three unsupervised learning scenarios.</a:t>
            </a:r>
          </a:p>
          <a:p>
            <a:pPr lvl="1"/>
            <a:r>
              <a:rPr lang="en-US" dirty="0"/>
              <a:t>Cluster analysis</a:t>
            </a:r>
          </a:p>
          <a:p>
            <a:pPr lvl="1"/>
            <a:r>
              <a:rPr lang="en-US" dirty="0"/>
              <a:t>Outlier detection</a:t>
            </a:r>
          </a:p>
          <a:p>
            <a:pPr lvl="1"/>
            <a:r>
              <a:rPr lang="en-US" dirty="0"/>
              <a:t>Feature selection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/>
              <a:t>Adversarial </a:t>
            </a:r>
            <a:r>
              <a:rPr lang="en-US" dirty="0"/>
              <a:t>learning</a:t>
            </a:r>
          </a:p>
          <a:p>
            <a:pPr lvl="1"/>
            <a:r>
              <a:rPr lang="en-US" dirty="0"/>
              <a:t>Kernel learning</a:t>
            </a:r>
          </a:p>
          <a:p>
            <a:pPr lvl="1"/>
            <a:r>
              <a:rPr lang="en-US" dirty="0"/>
              <a:t>Graph modification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A0C9-E767-4C4F-8B23-03F5F55A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1841F7-8E13-45E2-8855-9F914F87B46D}"/>
              </a:ext>
            </a:extLst>
          </p:cNvPr>
          <p:cNvSpPr txBox="1">
            <a:spLocks/>
          </p:cNvSpPr>
          <p:nvPr/>
        </p:nvSpPr>
        <p:spPr>
          <a:xfrm>
            <a:off x="6164308" y="967222"/>
            <a:ext cx="6024517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rgbClr val="0070C0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rgbClr val="0070C0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rgbClr val="0070C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rgbClr val="0070C0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rgbClr val="0070C0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Acknowledgement</a:t>
            </a:r>
          </a:p>
          <a:p>
            <a:pPr lvl="1"/>
            <a:r>
              <a:rPr lang="en-US" dirty="0"/>
              <a:t>Team member</a:t>
            </a:r>
          </a:p>
          <a:p>
            <a:pPr lvl="2"/>
            <a:r>
              <a:rPr lang="en-US" dirty="0" err="1"/>
              <a:t>Peizhao</a:t>
            </a:r>
            <a:r>
              <a:rPr lang="en-US" dirty="0"/>
              <a:t> Li, Han Yue, </a:t>
            </a:r>
            <a:r>
              <a:rPr lang="en-US" dirty="0" err="1"/>
              <a:t>Wenxiao</a:t>
            </a:r>
            <a:r>
              <a:rPr lang="en-US" dirty="0"/>
              <a:t> Xiao</a:t>
            </a:r>
          </a:p>
          <a:p>
            <a:pPr lvl="2"/>
            <a:r>
              <a:rPr lang="en-US" dirty="0" err="1"/>
              <a:t>Sibo</a:t>
            </a:r>
            <a:r>
              <a:rPr lang="en-US" dirty="0"/>
              <a:t> Zhu, </a:t>
            </a:r>
            <a:r>
              <a:rPr lang="en-US" dirty="0" err="1"/>
              <a:t>Runjie</a:t>
            </a:r>
            <a:r>
              <a:rPr lang="en-US" dirty="0"/>
              <a:t> Lu</a:t>
            </a:r>
          </a:p>
          <a:p>
            <a:pPr lvl="2"/>
            <a:r>
              <a:rPr lang="en-US" dirty="0" err="1"/>
              <a:t>Hanyu</a:t>
            </a:r>
            <a:r>
              <a:rPr lang="en-US" dirty="0"/>
              <a:t> Song, </a:t>
            </a:r>
            <a:r>
              <a:rPr lang="en-US" dirty="0" err="1"/>
              <a:t>Hangyu</a:t>
            </a:r>
            <a:r>
              <a:rPr lang="en-US" dirty="0"/>
              <a:t> Du, Feng Chen, </a:t>
            </a:r>
            <a:r>
              <a:rPr lang="en-US" dirty="0" err="1"/>
              <a:t>Zhaonan</a:t>
            </a:r>
            <a:r>
              <a:rPr lang="en-US" dirty="0"/>
              <a:t> Li, </a:t>
            </a:r>
            <a:r>
              <a:rPr lang="en-US" dirty="0" err="1"/>
              <a:t>Zihao</a:t>
            </a:r>
            <a:r>
              <a:rPr lang="en-US" dirty="0"/>
              <a:t> Wang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Collaborator</a:t>
            </a:r>
          </a:p>
          <a:p>
            <a:pPr lvl="2"/>
            <a:r>
              <a:rPr lang="en-US" dirty="0" err="1"/>
              <a:t>Pengyu</a:t>
            </a:r>
            <a:r>
              <a:rPr lang="en-US" dirty="0"/>
              <a:t> </a:t>
            </a:r>
            <a:r>
              <a:rPr lang="en-US" dirty="0" err="1"/>
              <a:t>Hong</a:t>
            </a:r>
            <a:r>
              <a:rPr lang="en-US" altLang="zh-CN" dirty="0" err="1"/>
              <a:t>@Brandeis</a:t>
            </a:r>
            <a:endParaRPr lang="en-US" altLang="zh-CN" dirty="0"/>
          </a:p>
          <a:p>
            <a:pPr lvl="2"/>
            <a:r>
              <a:rPr lang="en-US" dirty="0"/>
              <a:t>Han </a:t>
            </a:r>
            <a:r>
              <a:rPr lang="en-US" dirty="0" err="1"/>
              <a:t>Zhao@UIUC</a:t>
            </a:r>
            <a:endParaRPr lang="en-US" dirty="0"/>
          </a:p>
          <a:p>
            <a:pPr lvl="2"/>
            <a:r>
              <a:rPr lang="en-US" dirty="0" err="1"/>
              <a:t>Jundong</a:t>
            </a:r>
            <a:r>
              <a:rPr lang="en-US" dirty="0"/>
              <a:t> </a:t>
            </a:r>
            <a:r>
              <a:rPr lang="en-US" dirty="0" err="1"/>
              <a:t>Li@UVA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16" descr="Image result for brandeis logo">
            <a:extLst>
              <a:ext uri="{FF2B5EF4-FFF2-40B4-BE49-F238E27FC236}">
                <a16:creationId xmlns:a16="http://schemas.microsoft.com/office/drawing/2014/main" id="{EEC929DF-F289-434F-AD48-AD019B22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322" y="5390330"/>
            <a:ext cx="3774948" cy="7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7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45</a:t>
            </a:fld>
            <a:endParaRPr lang="en-US" dirty="0"/>
          </a:p>
        </p:txBody>
      </p:sp>
      <p:pic>
        <p:nvPicPr>
          <p:cNvPr id="5" name="Picture 2" descr="http://www.covermesongs.com/wp-content/uploads/2015/04/Q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55" y="2053475"/>
            <a:ext cx="5001664" cy="20989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3D迷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16" y="2142103"/>
            <a:ext cx="3940253" cy="22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C54CD3F9-C28D-44A1-AF88-E8CAD40BDBDC}"/>
              </a:ext>
            </a:extLst>
          </p:cNvPr>
          <p:cNvSpPr/>
          <p:nvPr/>
        </p:nvSpPr>
        <p:spPr>
          <a:xfrm>
            <a:off x="6453419" y="4040334"/>
            <a:ext cx="4504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14"/>
              </a:spcBef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Hongfu Liu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hongfuliu@brandeis.edu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2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1BFA-CF2F-43F9-84EF-57D065E8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0EBC-C40E-4294-BA3E-56100A7F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Fairness in machine learning has received increasing attention as they gain importance in various fields: </a:t>
            </a:r>
          </a:p>
          <a:p>
            <a:pPr lvl="1">
              <a:buFontTx/>
              <a:buChar char="-"/>
            </a:pPr>
            <a:r>
              <a:rPr lang="en-US" dirty="0"/>
              <a:t>Crime reduction</a:t>
            </a:r>
          </a:p>
          <a:p>
            <a:pPr lvl="1">
              <a:buFontTx/>
              <a:buChar char="-"/>
            </a:pPr>
            <a:r>
              <a:rPr lang="en-US" dirty="0"/>
              <a:t>Healthcare</a:t>
            </a:r>
          </a:p>
          <a:p>
            <a:pPr lvl="1">
              <a:buFontTx/>
              <a:buChar char="-"/>
            </a:pPr>
            <a:r>
              <a:rPr lang="en-US" dirty="0"/>
              <a:t>Advertisement</a:t>
            </a:r>
          </a:p>
          <a:p>
            <a:pPr lvl="1">
              <a:buFontTx/>
              <a:buChar char="-"/>
            </a:pPr>
            <a:r>
              <a:rPr lang="en-US" dirty="0"/>
              <a:t>Public Resources Allocations</a:t>
            </a:r>
          </a:p>
          <a:p>
            <a:pPr marL="457200" lvl="1" indent="0">
              <a:buNone/>
            </a:pPr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89FF7-B330-4398-ACA1-868B897F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FABA6DB-79E1-43B6-BD2C-92636C1DD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5113">
            <a:off x="1150680" y="3231578"/>
            <a:ext cx="8871730" cy="1886264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56C4E40-24D4-4D74-BCEB-163D4F49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6645">
            <a:off x="2195945" y="3918714"/>
            <a:ext cx="7815712" cy="16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C659-26FA-4D38-870E-466E7F90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AEA5-E75E-4E04-A410-2A18D34C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Fairness is revolved around sensitive attributes, such as gender, ethnicity, religion,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Fairness notions: individual, </a:t>
            </a:r>
            <a:r>
              <a:rPr lang="en-US" b="1" dirty="0">
                <a:solidFill>
                  <a:srgbClr val="00B0F0"/>
                </a:solidFill>
              </a:rPr>
              <a:t>group</a:t>
            </a:r>
            <a:r>
              <a:rPr lang="en-US" dirty="0"/>
              <a:t>, subgroup, causality-based,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Debiasing techniques: pre-processing, </a:t>
            </a:r>
            <a:r>
              <a:rPr lang="en-US" b="1" dirty="0">
                <a:solidFill>
                  <a:srgbClr val="00B0F0"/>
                </a:solidFill>
              </a:rPr>
              <a:t>in-processing</a:t>
            </a:r>
            <a:r>
              <a:rPr lang="en-US" dirty="0"/>
              <a:t>, post-processing.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Evaluation: Utility </a:t>
            </a:r>
            <a:r>
              <a:rPr lang="en-US" dirty="0">
                <a:solidFill>
                  <a:srgbClr val="00A4E4"/>
                </a:solidFill>
              </a:rPr>
              <a:t>and</a:t>
            </a:r>
            <a:r>
              <a:rPr lang="en-US" dirty="0"/>
              <a:t> Fairness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57DC-84E2-4B74-BE6B-B7B43D81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915C9-D713-4867-9D50-F8BC06F9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54" y="2987836"/>
            <a:ext cx="5122850" cy="610833"/>
          </a:xfrm>
          <a:prstGeom prst="rect">
            <a:avLst/>
          </a:prstGeom>
        </p:spPr>
      </p:pic>
      <p:pic>
        <p:nvPicPr>
          <p:cNvPr id="1026" name="Picture 2" descr="What is the difference between &amp;quot;公正&amp;quot; and &amp;quot;公平&amp;quot; ? &amp;quot;公正&amp;quot; vs &amp;quot;公平&amp;quot; ? | HiNative">
            <a:extLst>
              <a:ext uri="{FF2B5EF4-FFF2-40B4-BE49-F238E27FC236}">
                <a16:creationId xmlns:a16="http://schemas.microsoft.com/office/drawing/2014/main" id="{1760BB32-84B4-418A-BDB5-B51BEE8A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4381501"/>
            <a:ext cx="3257654" cy="170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06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887D-28A9-438E-AE15-98C3BCF4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9FC4-CE25-4EA2-9F35-02CC9106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Fair Clustering for Visual Learning</a:t>
            </a:r>
          </a:p>
          <a:p>
            <a:pPr lvl="1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Peizhao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Han Zhao and Hongfu Liu in CVPR-20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FB4C5-084C-4878-9942-1B1B553A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14338" name="Picture 2" descr="International Challenge on Activity Recognition 2019 (ActivityNet)">
            <a:extLst>
              <a:ext uri="{FF2B5EF4-FFF2-40B4-BE49-F238E27FC236}">
                <a16:creationId xmlns:a16="http://schemas.microsoft.com/office/drawing/2014/main" id="{BDEAC107-CC60-49AE-8E93-5DB62C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02" y="5422450"/>
            <a:ext cx="3253147" cy="7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06858"/>
            <a:ext cx="11579384" cy="566795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 is a core technique in machine learning and artificial intelligence</a:t>
            </a:r>
          </a:p>
          <a:p>
            <a:pPr marL="463550" lvl="1" indent="-231775" defTabSz="914400">
              <a:spcBef>
                <a:spcPts val="1200"/>
              </a:spcBef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lvl="1" indent="-231775" defTabSz="914400">
              <a:spcBef>
                <a:spcPts val="1200"/>
              </a:spcBef>
              <a:buClr>
                <a:srgbClr val="FBB034"/>
              </a:buClr>
            </a:pP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7" name="Picture 6" descr="C:\Users\刘洪甫\Desktop\20110222135147-7792040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490" y="4649804"/>
            <a:ext cx="109855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刘洪甫\Desktop\d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2" y="4818873"/>
            <a:ext cx="12144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7464022" y="4763309"/>
            <a:ext cx="1085850" cy="1057275"/>
            <a:chOff x="4240" y="3165"/>
            <a:chExt cx="1487" cy="1099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240" y="3165"/>
              <a:ext cx="1487" cy="1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240" y="3165"/>
              <a:ext cx="1487" cy="109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0" y="3165"/>
              <a:ext cx="1487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4240" y="4263"/>
              <a:ext cx="14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3022913 w 744"/>
                <a:gd name="T3" fmla="*/ 0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1097056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1097056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3022913 w 744"/>
                <a:gd name="T3" fmla="*/ 0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4240" y="3165"/>
              <a:ext cx="1" cy="109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4" descr="C:\Users\刘洪甫\Desktop\保险理财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28" y="4756875"/>
            <a:ext cx="815171" cy="104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libeltyseo.com/wp-content/uploads/2013/03/social-networki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5" y="4677593"/>
            <a:ext cx="1317947" cy="112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luster analys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52" y="1823405"/>
            <a:ext cx="5458425" cy="27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3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1266" name="Picture 2" descr="Image result for customer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" y="1231364"/>
            <a:ext cx="2559886" cy="15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7795"/>
          <a:stretch/>
        </p:blipFill>
        <p:spPr>
          <a:xfrm>
            <a:off x="6357164" y="1188983"/>
            <a:ext cx="2047817" cy="1891970"/>
          </a:xfrm>
          <a:prstGeom prst="rect">
            <a:avLst/>
          </a:prstGeom>
        </p:spPr>
      </p:pic>
      <p:pic>
        <p:nvPicPr>
          <p:cNvPr id="7" name="Picture 2" descr="Image result for network visualization clust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" y="3892499"/>
            <a:ext cx="2887202" cy="18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mobi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24" y="4093176"/>
            <a:ext cx="2169614" cy="162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ity planning cluster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52" y="1212404"/>
            <a:ext cx="2456996" cy="17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199435" y="609531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Google images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203" y="3130173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</a:t>
            </a:r>
          </a:p>
        </p:txBody>
      </p:sp>
      <p:sp>
        <p:nvSpPr>
          <p:cNvPr id="9" name="矩形 8"/>
          <p:cNvSpPr/>
          <p:nvPr/>
        </p:nvSpPr>
        <p:spPr>
          <a:xfrm>
            <a:off x="476061" y="5764918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visualization</a:t>
            </a:r>
          </a:p>
        </p:txBody>
      </p:sp>
      <p:sp>
        <p:nvSpPr>
          <p:cNvPr id="10" name="矩形 9"/>
          <p:cNvSpPr/>
          <p:nvPr/>
        </p:nvSpPr>
        <p:spPr>
          <a:xfrm>
            <a:off x="6513424" y="5764918"/>
            <a:ext cx="225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organization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6637453" y="313017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</a:t>
            </a:r>
          </a:p>
        </p:txBody>
      </p:sp>
      <p:sp>
        <p:nvSpPr>
          <p:cNvPr id="12" name="矩形 11"/>
          <p:cNvSpPr/>
          <p:nvPr/>
        </p:nvSpPr>
        <p:spPr>
          <a:xfrm>
            <a:off x="3940493" y="313017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</a:t>
            </a:r>
          </a:p>
        </p:txBody>
      </p:sp>
      <p:pic>
        <p:nvPicPr>
          <p:cNvPr id="14" name="Picture 2" descr="Image result for recommendation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87" y="3676326"/>
            <a:ext cx="2345887" cy="22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213637" y="5764918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</a:t>
            </a:r>
          </a:p>
        </p:txBody>
      </p:sp>
      <p:pic>
        <p:nvPicPr>
          <p:cNvPr id="15" name="Picture 4" descr="Image result for image segmentation sl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02" y="1259362"/>
            <a:ext cx="2626639" cy="17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9279962" y="3130173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16" name="Picture 6" descr="Image result for saliency detec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r="28889"/>
          <a:stretch/>
        </p:blipFill>
        <p:spPr bwMode="auto">
          <a:xfrm>
            <a:off x="9373820" y="4195166"/>
            <a:ext cx="2453421" cy="142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9749397" y="576491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 detection</a:t>
            </a:r>
          </a:p>
        </p:txBody>
      </p:sp>
    </p:spTree>
    <p:extLst>
      <p:ext uri="{BB962C8B-B14F-4D97-AF65-F5344CB8AC3E}">
        <p14:creationId xmlns:p14="http://schemas.microsoft.com/office/powerpoint/2010/main" val="1827196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26061</TotalTime>
  <Words>1393</Words>
  <Application>Microsoft Office PowerPoint</Application>
  <PresentationFormat>Custom</PresentationFormat>
  <Paragraphs>371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Adobe Clean</vt:lpstr>
      <vt:lpstr>Arial</vt:lpstr>
      <vt:lpstr>Calibri</vt:lpstr>
      <vt:lpstr>Cambria Math</vt:lpstr>
      <vt:lpstr>Times New Roman</vt:lpstr>
      <vt:lpstr>Wingdings</vt:lpstr>
      <vt:lpstr>Adobe Master Widescreen 2014</vt:lpstr>
      <vt:lpstr>PowerPoint Presentation</vt:lpstr>
      <vt:lpstr>Something about me</vt:lpstr>
      <vt:lpstr>Research and Publication</vt:lpstr>
      <vt:lpstr>Outline</vt:lpstr>
      <vt:lpstr>Introduction</vt:lpstr>
      <vt:lpstr>Preliminary</vt:lpstr>
      <vt:lpstr>PowerPoint Presentation</vt:lpstr>
      <vt:lpstr>Cluster Analysis</vt:lpstr>
      <vt:lpstr>Cluster Analysis</vt:lpstr>
      <vt:lpstr>Fair Clustering</vt:lpstr>
      <vt:lpstr>Motivation and Challenge Analysis</vt:lpstr>
      <vt:lpstr>Deep Fair Clustering</vt:lpstr>
      <vt:lpstr>Deep Fair Clustering</vt:lpstr>
      <vt:lpstr>Experimental Result</vt:lpstr>
      <vt:lpstr>Experimental Result</vt:lpstr>
      <vt:lpstr>Experimental Result</vt:lpstr>
      <vt:lpstr>Experimental Result</vt:lpstr>
      <vt:lpstr>Summary</vt:lpstr>
      <vt:lpstr>PowerPoint Presentation</vt:lpstr>
      <vt:lpstr>Outlier Detection</vt:lpstr>
      <vt:lpstr>Framework</vt:lpstr>
      <vt:lpstr>Specifications</vt:lpstr>
      <vt:lpstr>Experimental Results</vt:lpstr>
      <vt:lpstr>Experimental Results</vt:lpstr>
      <vt:lpstr>Experimental Results</vt:lpstr>
      <vt:lpstr>Experimental Results</vt:lpstr>
      <vt:lpstr>Experimental Results</vt:lpstr>
      <vt:lpstr>PowerPoint Presentation</vt:lpstr>
      <vt:lpstr>Experimental Results</vt:lpstr>
      <vt:lpstr>Summary</vt:lpstr>
      <vt:lpstr>PowerPoint Presentation</vt:lpstr>
      <vt:lpstr>Feature Selection </vt:lpstr>
      <vt:lpstr>Fairness-Aware Unsupervised Feature Selection</vt:lpstr>
      <vt:lpstr>Experimental Results</vt:lpstr>
      <vt:lpstr>Experimental Results</vt:lpstr>
      <vt:lpstr>Experimental Results</vt:lpstr>
      <vt:lpstr>PowerPoint Presentation</vt:lpstr>
      <vt:lpstr>Problem Formulation</vt:lpstr>
      <vt:lpstr>How Graph Connections Affect Fairness</vt:lpstr>
      <vt:lpstr>Learning Fair Graph Connections</vt:lpstr>
      <vt:lpstr>Experimental Results</vt:lpstr>
      <vt:lpstr>Experimental Results</vt:lpstr>
      <vt:lpstr>Summary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Hongfu Liu</cp:lastModifiedBy>
  <cp:revision>747</cp:revision>
  <dcterms:created xsi:type="dcterms:W3CDTF">2009-08-20T18:55:32Z</dcterms:created>
  <dcterms:modified xsi:type="dcterms:W3CDTF">2021-11-09T00:28:38Z</dcterms:modified>
</cp:coreProperties>
</file>